
<file path=[Content_Types].xml><?xml version="1.0" encoding="utf-8"?>
<Types xmlns="http://schemas.openxmlformats.org/package/2006/content-types">
  <Override PartName="/ppt/tableStyles.xml" ContentType="application/vnd.openxmlformats-officedocument.presentationml.tableStyles+xml"/>
  <Override PartName="/ppt/slides/slide5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7.xml" ContentType="application/vnd.openxmlformats-officedocument.presentationml.slide+xml"/>
  <Default Extension="bin" ContentType="application/vnd.openxmlformats-officedocument.presentationml.printerSettings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Default Extension="png" ContentType="image/png"/>
  <Default Extension="wmf" ContentType="image/x-wmf"/>
  <Override PartName="/ppt/notesMasters/notesMaster1.xml" ContentType="application/vnd.openxmlformats-officedocument.presentationml.notesMaster+xml"/>
  <Default Extension="gif" ContentType="image/gif"/>
  <Override PartName="/docProps/core.xml" ContentType="application/vnd.openxmlformats-package.core-properties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4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Slides/notesSlide3.xml" ContentType="application/vnd.openxmlformats-officedocument.presentationml.notes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Default Extension="xml" ContentType="application/xml"/>
  <Default Extension="jpeg" ContentType="image/jpeg"/>
  <Default Extension="rels" ContentType="application/vnd.openxmlformats-package.relationships+xml"/>
  <Override PartName="/ppt/viewProps.xml" ContentType="application/vnd.openxmlformats-officedocument.presentationml.viewProps+xml"/>
  <Override PartName="/ppt/notesSlides/notesSlide8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s/slide9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4404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8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85FCD-C3F2-6648-AE52-578C6ED0F870}" type="datetimeFigureOut">
              <a:rPr lang="es-ES_tradnl" smtClean="0"/>
              <a:pPr/>
              <a:t>16/3/09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2B539-3EBF-5C4B-8905-5C1FF1A1140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1</a:t>
            </a:fld>
            <a:endParaRPr lang="es-ES_trad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4</a:t>
            </a:fld>
            <a:endParaRPr lang="es-ES_trad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No </a:t>
            </a:r>
            <a:r>
              <a:rPr lang="es-ES_tradnl" dirty="0" err="1" smtClean="0"/>
              <a:t>teniamos</a:t>
            </a:r>
            <a:r>
              <a:rPr lang="es-ES_tradnl" dirty="0" smtClean="0"/>
              <a:t> </a:t>
            </a:r>
            <a:r>
              <a:rPr lang="es-ES_tradnl" dirty="0" err="1" smtClean="0"/>
              <a:t>perimetro</a:t>
            </a:r>
            <a:r>
              <a:rPr lang="es-ES_tradnl" dirty="0" smtClean="0"/>
              <a:t>. Empieza a surgir una </a:t>
            </a:r>
            <a:r>
              <a:rPr lang="es-ES_tradnl" dirty="0" err="1" smtClean="0"/>
              <a:t>politica</a:t>
            </a:r>
            <a:r>
              <a:rPr lang="es-ES_tradnl" baseline="0" dirty="0" smtClean="0"/>
              <a:t> de red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5</a:t>
            </a:fld>
            <a:endParaRPr lang="es-ES_trad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6</a:t>
            </a:fld>
            <a:endParaRPr lang="es-ES_trad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No entretenerse en la</a:t>
            </a:r>
            <a:r>
              <a:rPr lang="es-ES_tradnl" baseline="0" dirty="0" smtClean="0"/>
              <a:t> VPN histórica. </a:t>
            </a:r>
            <a:r>
              <a:rPr lang="es-ES_tradnl" dirty="0" smtClean="0"/>
              <a:t>Misma </a:t>
            </a:r>
            <a:r>
              <a:rPr lang="es-ES_tradnl" dirty="0" err="1" smtClean="0"/>
              <a:t>autenticacion</a:t>
            </a:r>
            <a:r>
              <a:rPr lang="es-ES_tradnl" dirty="0" smtClean="0"/>
              <a:t> que </a:t>
            </a:r>
            <a:r>
              <a:rPr lang="es-ES_tradnl" dirty="0" err="1" smtClean="0"/>
              <a:t>Eduroa</a:t>
            </a:r>
            <a:r>
              <a:rPr lang="es-ES_tradnl" baseline="0" dirty="0" smtClean="0"/>
              <a:t> en VPN SSL</a:t>
            </a:r>
            <a:endParaRPr lang="es-ES_tradnl" dirty="0" smtClean="0"/>
          </a:p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10</a:t>
            </a:fld>
            <a:endParaRPr lang="es-ES_trad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13</a:t>
            </a:fld>
            <a:endParaRPr lang="es-ES_trad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16</a:t>
            </a:fld>
            <a:endParaRPr lang="es-ES_trad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22B539-3EBF-5C4B-8905-5C1FF1A1140B}" type="slidenum">
              <a:rPr lang="es-ES_tradnl" smtClean="0"/>
              <a:pPr/>
              <a:t>17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16/3/09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ransition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wmf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00042"/>
            <a:ext cx="8072494" cy="1470025"/>
          </a:xfrm>
        </p:spPr>
        <p:txBody>
          <a:bodyPr>
            <a:normAutofit/>
          </a:bodyPr>
          <a:lstStyle/>
          <a:p>
            <a:r>
              <a:rPr lang="es-ES" dirty="0" smtClean="0"/>
              <a:t>Arquitectura de Seguridad en el CBMSO</a:t>
            </a:r>
            <a:endParaRPr lang="es-ES" sz="4000" dirty="0"/>
          </a:p>
        </p:txBody>
      </p:sp>
      <p:pic>
        <p:nvPicPr>
          <p:cNvPr id="4" name="3 Imagen" descr="Edificio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2000240"/>
            <a:ext cx="7286676" cy="3000396"/>
          </a:xfrm>
          <a:prstGeom prst="rect">
            <a:avLst/>
          </a:prstGeom>
        </p:spPr>
      </p:pic>
      <p:pic>
        <p:nvPicPr>
          <p:cNvPr id="5" name="4 Imagen" descr="logosombra-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7" y="5429264"/>
            <a:ext cx="2408651" cy="121444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857620" y="5715016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1400" dirty="0" smtClean="0"/>
              <a:t>Centro mixto CSIC-UAM</a:t>
            </a:r>
          </a:p>
          <a:p>
            <a:pPr>
              <a:buFont typeface="Arial" pitchFamily="34" charset="0"/>
              <a:buChar char="•"/>
            </a:pPr>
            <a:r>
              <a:rPr lang="es-ES" sz="1400" dirty="0" smtClean="0"/>
              <a:t> Investigación básica en biomedicina</a:t>
            </a:r>
            <a:endParaRPr lang="es-ES" sz="14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Acceso desde el exterior: VPN ‘s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VPN histórica basada en servidor Windows 2003. Da acceso a todo. A extinguir</a:t>
            </a:r>
          </a:p>
          <a:p>
            <a:r>
              <a:rPr lang="es-ES" dirty="0" smtClean="0"/>
              <a:t>VPN SSL: Equipo dedicado de Juniper</a:t>
            </a:r>
          </a:p>
          <a:p>
            <a:pPr lvl="1"/>
            <a:r>
              <a:rPr lang="es-ES" dirty="0" smtClean="0"/>
              <a:t>Acceso a través de una conexión </a:t>
            </a:r>
            <a:r>
              <a:rPr lang="es-ES" dirty="0" err="1" smtClean="0"/>
              <a:t>https</a:t>
            </a:r>
            <a:endParaRPr lang="es-ES" dirty="0" smtClean="0"/>
          </a:p>
          <a:p>
            <a:pPr lvl="1"/>
            <a:r>
              <a:rPr lang="es-ES" dirty="0" smtClean="0"/>
              <a:t>Se restringen los accesos a determinados servicios</a:t>
            </a:r>
          </a:p>
          <a:p>
            <a:pPr lvl="1"/>
            <a:r>
              <a:rPr lang="es-ES" dirty="0" smtClean="0"/>
              <a:t>Cada usuario o grupo de usuarios puede tener privilegios personalizados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/>
          <a:lstStyle/>
          <a:p>
            <a:r>
              <a:rPr lang="es-ES" dirty="0" smtClean="0"/>
              <a:t>Aspecto de la sesión VPN-SSL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285860"/>
            <a:ext cx="7143766" cy="53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en Servidores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Cortafuegos en todos los servidores</a:t>
            </a:r>
          </a:p>
          <a:p>
            <a:r>
              <a:rPr lang="es-ES" dirty="0" smtClean="0"/>
              <a:t>Aplicación de políticas del CSIC sobre responsabilidades a la hora de levantar un servidor</a:t>
            </a:r>
          </a:p>
          <a:p>
            <a:r>
              <a:rPr lang="es-ES" dirty="0" smtClean="0"/>
              <a:t>Instalación de todos los servidores en dependencias del Servicio de Informática conectados a SAI o en </a:t>
            </a:r>
            <a:r>
              <a:rPr lang="es-ES" dirty="0" err="1" smtClean="0"/>
              <a:t>CPD’s</a:t>
            </a:r>
            <a:r>
              <a:rPr lang="es-ES" dirty="0" smtClean="0"/>
              <a:t> equivalentes</a:t>
            </a:r>
            <a:endParaRPr lang="es-ES" dirty="0"/>
          </a:p>
        </p:txBody>
      </p:sp>
      <p:pic>
        <p:nvPicPr>
          <p:cNvPr id="4" name="3 Imagen" descr="segurid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00958" y="428604"/>
            <a:ext cx="1357306" cy="13573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7429520" cy="1399032"/>
          </a:xfrm>
        </p:spPr>
        <p:txBody>
          <a:bodyPr/>
          <a:lstStyle/>
          <a:p>
            <a:r>
              <a:rPr lang="es-ES" dirty="0" smtClean="0"/>
              <a:t>Seguridad en Servidores II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4000528"/>
          </a:xfrm>
        </p:spPr>
        <p:txBody>
          <a:bodyPr>
            <a:normAutofit fontScale="92500"/>
          </a:bodyPr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Copias externas de los datos en </a:t>
            </a:r>
            <a:r>
              <a:rPr lang="es-ES" dirty="0" err="1" smtClean="0"/>
              <a:t>raids</a:t>
            </a:r>
            <a:r>
              <a:rPr lang="es-ES" dirty="0" smtClean="0"/>
              <a:t> de distinto tipo</a:t>
            </a:r>
          </a:p>
          <a:p>
            <a:r>
              <a:rPr lang="es-ES" dirty="0" smtClean="0"/>
              <a:t>Redundancia a través de la </a:t>
            </a:r>
            <a:r>
              <a:rPr lang="es-ES" dirty="0" err="1" smtClean="0"/>
              <a:t>virtualización</a:t>
            </a:r>
            <a:endParaRPr lang="es-ES" dirty="0" smtClean="0"/>
          </a:p>
          <a:p>
            <a:r>
              <a:rPr lang="es-ES" dirty="0" smtClean="0"/>
              <a:t>Creación de </a:t>
            </a:r>
            <a:r>
              <a:rPr lang="es-ES" dirty="0" err="1" smtClean="0"/>
              <a:t>VM’s</a:t>
            </a:r>
            <a:r>
              <a:rPr lang="es-ES" dirty="0" smtClean="0"/>
              <a:t> para servicios específicos</a:t>
            </a:r>
          </a:p>
          <a:p>
            <a:r>
              <a:rPr lang="es-ES" dirty="0" smtClean="0"/>
              <a:t>Copias periódicas de máquinas físicas a virtuales</a:t>
            </a:r>
          </a:p>
          <a:p>
            <a:endParaRPr lang="es-ES" dirty="0" smtClean="0"/>
          </a:p>
        </p:txBody>
      </p:sp>
      <p:pic>
        <p:nvPicPr>
          <p:cNvPr id="4" name="3 Imagen" descr="segurid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72396" y="357166"/>
            <a:ext cx="1357306" cy="135730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Ataques a Servidores </a:t>
            </a:r>
            <a:endParaRPr lang="es-ES" dirty="0"/>
          </a:p>
        </p:txBody>
      </p:sp>
      <p:pic>
        <p:nvPicPr>
          <p:cNvPr id="4" name="3 Marcador de contenido" descr="segurid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30" y="500042"/>
            <a:ext cx="1262058" cy="1262058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28596" y="1857364"/>
            <a:ext cx="8229600" cy="4000528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ataques “exitosos” en 2008 a través de servicios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web en el puerto 80. </a:t>
            </a:r>
            <a:r>
              <a:rPr lang="es-ES" sz="3000" dirty="0" smtClean="0"/>
              <a:t>No llegaron a completarse.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Uno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aprovechó una vulnerabilidad en una versión no actualizada de PHP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s-ES" sz="3000" noProof="0" dirty="0" smtClean="0"/>
              <a:t> </a:t>
            </a:r>
            <a:r>
              <a:rPr lang="es-ES" sz="3000" dirty="0" smtClean="0"/>
              <a:t>El otro fue un ataque de inyección SQL a través de una aplicación de terceros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Ataques a Servidores</a:t>
            </a:r>
            <a:br>
              <a:rPr lang="es-ES" dirty="0" smtClean="0"/>
            </a:br>
            <a:r>
              <a:rPr lang="es-ES" dirty="0" smtClean="0"/>
              <a:t>Respuestas </a:t>
            </a:r>
            <a:endParaRPr lang="es-ES" dirty="0"/>
          </a:p>
        </p:txBody>
      </p:sp>
      <p:pic>
        <p:nvPicPr>
          <p:cNvPr id="4" name="3 Marcador de contenido" descr="seguridad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2330" y="500042"/>
            <a:ext cx="1262058" cy="1262058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0" y="1857364"/>
            <a:ext cx="5643570" cy="4000528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s-ES" sz="3000" dirty="0" smtClean="0"/>
              <a:t>Filtros “paranoicos” en la IPS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corto plazo sustituir los equipos comprometidos por máquinas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virtuales limpias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s-ES" sz="3000" noProof="0" dirty="0" smtClean="0"/>
              <a:t> </a:t>
            </a:r>
            <a:r>
              <a:rPr lang="es-ES" sz="3000" dirty="0" smtClean="0"/>
              <a:t>A medio-largo plazo migrar todos los servicios a  máquinas virtuales (</a:t>
            </a:r>
            <a:r>
              <a:rPr lang="es-ES" sz="3000" dirty="0" err="1" smtClean="0"/>
              <a:t>VMWare</a:t>
            </a:r>
            <a:r>
              <a:rPr lang="es-ES" sz="3000" dirty="0" smtClean="0"/>
              <a:t> ESX Server)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6 Imagen" descr="vmware_infrastru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8" y="2357430"/>
            <a:ext cx="3118781" cy="335224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6543692" cy="1399032"/>
          </a:xfrm>
        </p:spPr>
        <p:txBody>
          <a:bodyPr/>
          <a:lstStyle/>
          <a:p>
            <a:r>
              <a:rPr lang="es-ES" dirty="0" smtClean="0"/>
              <a:t>Ataques a equipos de usuarios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Están entre nosotros</a:t>
            </a:r>
          </a:p>
          <a:p>
            <a:r>
              <a:rPr lang="es-ES" dirty="0" smtClean="0"/>
              <a:t>Ataques centrados en </a:t>
            </a:r>
            <a:r>
              <a:rPr lang="es-ES" dirty="0" err="1" smtClean="0"/>
              <a:t>PC’s</a:t>
            </a:r>
            <a:endParaRPr lang="es-ES" dirty="0" smtClean="0"/>
          </a:p>
          <a:p>
            <a:r>
              <a:rPr lang="es-ES" dirty="0" smtClean="0"/>
              <a:t>Infección de gusanos, virus, caballos de Troya  a través de tres vectores principales:</a:t>
            </a:r>
          </a:p>
          <a:p>
            <a:pPr lvl="1"/>
            <a:r>
              <a:rPr lang="es-ES" dirty="0" smtClean="0"/>
              <a:t>Unidades USB</a:t>
            </a:r>
          </a:p>
          <a:p>
            <a:pPr lvl="1"/>
            <a:r>
              <a:rPr lang="es-ES" dirty="0" smtClean="0"/>
              <a:t>Portátiles institucionales, privados o ambiguos</a:t>
            </a:r>
          </a:p>
          <a:p>
            <a:pPr lvl="1"/>
            <a:r>
              <a:rPr lang="es-ES" dirty="0" smtClean="0"/>
              <a:t>Equipos obsoletos pero necesarios para alguna función </a:t>
            </a:r>
            <a:r>
              <a:rPr lang="es-ES" dirty="0" err="1" smtClean="0"/>
              <a:t>exotica</a:t>
            </a:r>
            <a:endParaRPr lang="es-ES" dirty="0" smtClean="0"/>
          </a:p>
        </p:txBody>
      </p:sp>
      <p:pic>
        <p:nvPicPr>
          <p:cNvPr id="4" name="3 Imagen" descr="storm-worm-al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428604"/>
            <a:ext cx="1928816" cy="192881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6472254" cy="1399032"/>
          </a:xfrm>
        </p:spPr>
        <p:txBody>
          <a:bodyPr/>
          <a:lstStyle/>
          <a:p>
            <a:r>
              <a:rPr lang="es-ES" dirty="0" smtClean="0"/>
              <a:t>Ataques a equipos de usuarios.  Perspectivas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Mejorar antivirus en algunos equipos</a:t>
            </a:r>
          </a:p>
          <a:p>
            <a:r>
              <a:rPr lang="es-ES" dirty="0" smtClean="0"/>
              <a:t>Virtualizar lo virtualizable (uso de VDI’s en portátiles)</a:t>
            </a:r>
          </a:p>
          <a:p>
            <a:r>
              <a:rPr lang="es-ES" dirty="0" smtClean="0"/>
              <a:t>Autenticación en la red via 802.1x</a:t>
            </a:r>
          </a:p>
          <a:p>
            <a:r>
              <a:rPr lang="es-ES" dirty="0" smtClean="0"/>
              <a:t>Endurecer la política de red poniendo restricciones a:</a:t>
            </a:r>
          </a:p>
          <a:p>
            <a:pPr lvl="1"/>
            <a:r>
              <a:rPr lang="es-ES" dirty="0" smtClean="0"/>
              <a:t>¿ </a:t>
            </a:r>
            <a:r>
              <a:rPr lang="es-ES" dirty="0" err="1" smtClean="0"/>
              <a:t>Portatiles</a:t>
            </a:r>
            <a:r>
              <a:rPr lang="es-ES" dirty="0" smtClean="0"/>
              <a:t> ?</a:t>
            </a:r>
          </a:p>
          <a:p>
            <a:pPr lvl="1"/>
            <a:r>
              <a:rPr lang="es-ES" dirty="0" smtClean="0"/>
              <a:t>¿ </a:t>
            </a:r>
            <a:r>
              <a:rPr lang="es-ES" dirty="0" err="1" smtClean="0"/>
              <a:t>Portatiles</a:t>
            </a:r>
            <a:r>
              <a:rPr lang="es-ES" dirty="0" smtClean="0"/>
              <a:t> Privados ?</a:t>
            </a:r>
          </a:p>
          <a:p>
            <a:pPr lvl="1"/>
            <a:r>
              <a:rPr lang="es-ES" dirty="0" smtClean="0"/>
              <a:t>¿ Que es un </a:t>
            </a:r>
            <a:r>
              <a:rPr lang="es-ES" dirty="0" err="1" smtClean="0"/>
              <a:t>portatil</a:t>
            </a:r>
            <a:r>
              <a:rPr lang="es-ES" dirty="0" smtClean="0"/>
              <a:t> privado ?</a:t>
            </a:r>
          </a:p>
        </p:txBody>
      </p:sp>
      <p:pic>
        <p:nvPicPr>
          <p:cNvPr id="5" name="4 Imagen" descr="usb_skull_driv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92" y="357166"/>
            <a:ext cx="1857388" cy="139304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 smtClean="0"/>
          </a:p>
          <a:p>
            <a:pPr algn="ctr">
              <a:buNone/>
            </a:pPr>
            <a:r>
              <a:rPr lang="es-ES" dirty="0" smtClean="0"/>
              <a:t>Pedro </a:t>
            </a:r>
            <a:r>
              <a:rPr lang="es-ES" dirty="0" err="1" smtClean="0"/>
              <a:t>Pemau</a:t>
            </a:r>
            <a:r>
              <a:rPr lang="es-ES" dirty="0" smtClean="0"/>
              <a:t> Alonso</a:t>
            </a:r>
          </a:p>
          <a:p>
            <a:pPr algn="ctr">
              <a:buNone/>
            </a:pPr>
            <a:r>
              <a:rPr lang="es-ES" dirty="0" smtClean="0"/>
              <a:t>Pedro.Pemau@cbm.uam.es</a:t>
            </a: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/>
          </a:p>
        </p:txBody>
      </p:sp>
      <p:pic>
        <p:nvPicPr>
          <p:cNvPr id="4" name="3 Imagen" descr="logosombra-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2" y="4357694"/>
            <a:ext cx="2176272" cy="109728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428604"/>
            <a:ext cx="7500990" cy="1214446"/>
          </a:xfrm>
        </p:spPr>
        <p:txBody>
          <a:bodyPr>
            <a:normAutofit fontScale="90000"/>
          </a:bodyPr>
          <a:lstStyle/>
          <a:p>
            <a:r>
              <a:rPr lang="es-ES" sz="3600" dirty="0" smtClean="0"/>
              <a:t>Hasta finales de 2007 el CBMSO no tuvo edificio propio. 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8" name="7 Marcador de contenido" descr="old-cb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428736"/>
            <a:ext cx="6766621" cy="4127639"/>
          </a:xfrm>
        </p:spPr>
      </p:pic>
      <p:sp>
        <p:nvSpPr>
          <p:cNvPr id="9" name="8 CuadroTexto"/>
          <p:cNvSpPr txBox="1"/>
          <p:nvPr/>
        </p:nvSpPr>
        <p:spPr>
          <a:xfrm>
            <a:off x="1142976" y="5929330"/>
            <a:ext cx="642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El centro se repartía entre dos edificios y varios módulos del campus de la UAM en </a:t>
            </a:r>
            <a:r>
              <a:rPr lang="es-ES" dirty="0" err="1" smtClean="0"/>
              <a:t>Cantoblanco</a:t>
            </a:r>
            <a:endParaRPr lang="es-E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Esta situación se remonta a su fundación en 1975</a:t>
            </a:r>
            <a:endParaRPr lang="es-ES" dirty="0"/>
          </a:p>
        </p:txBody>
      </p:sp>
      <p:pic>
        <p:nvPicPr>
          <p:cNvPr id="4" name="3 Marcador de contenido" descr="Reye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3019" y="1882775"/>
            <a:ext cx="6257962" cy="4572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Red en los Viejos Tiempos 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3475018"/>
          </a:xfrm>
        </p:spPr>
        <p:txBody>
          <a:bodyPr/>
          <a:lstStyle/>
          <a:p>
            <a:r>
              <a:rPr lang="es-ES" dirty="0" smtClean="0"/>
              <a:t>Electrónica de red de distintos tipos y calidades</a:t>
            </a:r>
          </a:p>
          <a:p>
            <a:r>
              <a:rPr lang="es-ES" dirty="0" smtClean="0"/>
              <a:t>Direcciones IP públicas y estáticas</a:t>
            </a:r>
          </a:p>
          <a:p>
            <a:r>
              <a:rPr lang="es-ES" dirty="0" smtClean="0"/>
              <a:t>Distintas “jurisdicciones” en los armarios de comunicaciones según el módulo</a:t>
            </a:r>
          </a:p>
          <a:p>
            <a:r>
              <a:rPr lang="es-ES" dirty="0" smtClean="0"/>
              <a:t>Red totalmente abierta hasta 2004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7" name="Picture 3" descr="C:\Documents and Settings\ppemau\Configuración local\Archivos temporales de Internet\Content.IE5\UDV49WFM\MPj0401815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096551"/>
            <a:ext cx="2643206" cy="176144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6215106" cy="1399032"/>
          </a:xfrm>
        </p:spPr>
        <p:txBody>
          <a:bodyPr/>
          <a:lstStyle/>
          <a:p>
            <a:r>
              <a:rPr lang="es-ES" dirty="0" smtClean="0"/>
              <a:t>El Primer Cortafuegos ¿ Perimetral 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14554"/>
            <a:ext cx="7258072" cy="3714776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Entró en producción a finales de 2004</a:t>
            </a:r>
          </a:p>
          <a:p>
            <a:r>
              <a:rPr lang="es-ES" dirty="0" err="1" smtClean="0"/>
              <a:t>FireCat</a:t>
            </a:r>
            <a:r>
              <a:rPr lang="es-ES" dirty="0" smtClean="0"/>
              <a:t> basado en Linux </a:t>
            </a:r>
            <a:r>
              <a:rPr lang="es-ES" dirty="0" err="1" smtClean="0"/>
              <a:t>Debian</a:t>
            </a:r>
            <a:endParaRPr lang="es-ES" dirty="0" smtClean="0"/>
          </a:p>
          <a:p>
            <a:r>
              <a:rPr lang="es-ES" dirty="0" smtClean="0"/>
              <a:t>Dada la dispersión del CBMSO el personal de la UAM tuvo que crear una </a:t>
            </a:r>
            <a:r>
              <a:rPr lang="es-ES" dirty="0" err="1" smtClean="0"/>
              <a:t>vlan</a:t>
            </a:r>
            <a:r>
              <a:rPr lang="es-ES" dirty="0" smtClean="0"/>
              <a:t> para el CBM</a:t>
            </a:r>
          </a:p>
          <a:p>
            <a:r>
              <a:rPr lang="es-ES" dirty="0" smtClean="0"/>
              <a:t>La política era filtrar por defecto la entrada pero no la salida</a:t>
            </a:r>
            <a:endParaRPr lang="es-ES" dirty="0"/>
          </a:p>
        </p:txBody>
      </p:sp>
      <p:pic>
        <p:nvPicPr>
          <p:cNvPr id="5" name="Picture 2" descr="C:\Documents and Settings\ppemau\Configuración local\Archivos temporales de Internet\Content.IE5\N10C5NFL\MCj0424756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500570"/>
            <a:ext cx="1282700" cy="2003425"/>
          </a:xfrm>
          <a:prstGeom prst="rect">
            <a:avLst/>
          </a:prstGeom>
          <a:noFill/>
        </p:spPr>
      </p:pic>
      <p:pic>
        <p:nvPicPr>
          <p:cNvPr id="6" name="5 Imagen" descr="24022009(00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32" y="428604"/>
            <a:ext cx="2143172" cy="160737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Actual tras la Mudanza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Número de equipos en red: entre 1100 y 1500 según la fuente</a:t>
            </a:r>
          </a:p>
          <a:p>
            <a:r>
              <a:rPr lang="es-ES" dirty="0" smtClean="0"/>
              <a:t>Direccionamiento público y dinámico (salvo excepciones)</a:t>
            </a:r>
          </a:p>
          <a:p>
            <a:r>
              <a:rPr lang="es-ES" dirty="0" smtClean="0"/>
              <a:t>Cuentas de correo: unas 1000. Servidores propios. Estafeta secundaria de la UAM</a:t>
            </a:r>
          </a:p>
          <a:p>
            <a:r>
              <a:rPr lang="es-ES" dirty="0" smtClean="0"/>
              <a:t>Puntos de red: 1110. Electrónica CISCO</a:t>
            </a:r>
          </a:p>
          <a:p>
            <a:r>
              <a:rPr lang="es-ES" dirty="0" err="1" smtClean="0"/>
              <a:t>AP’s</a:t>
            </a:r>
            <a:r>
              <a:rPr lang="es-ES" dirty="0" smtClean="0"/>
              <a:t> </a:t>
            </a:r>
            <a:r>
              <a:rPr lang="es-ES" dirty="0" err="1" smtClean="0"/>
              <a:t>WiFi</a:t>
            </a:r>
            <a:r>
              <a:rPr lang="es-ES" dirty="0" smtClean="0"/>
              <a:t>:  36 </a:t>
            </a:r>
          </a:p>
          <a:p>
            <a:r>
              <a:rPr lang="es-ES" dirty="0" smtClean="0"/>
              <a:t>Varios servicios web y de aplicaciones en máquinas reales y virtuales</a:t>
            </a:r>
          </a:p>
          <a:p>
            <a:r>
              <a:rPr lang="es-ES" dirty="0" smtClean="0"/>
              <a:t>Servidores virtuales en producción: 8 (entre ellos el correo electrónico)</a:t>
            </a:r>
          </a:p>
          <a:p>
            <a:endParaRPr lang="es-ES" dirty="0"/>
          </a:p>
        </p:txBody>
      </p:sp>
      <p:pic>
        <p:nvPicPr>
          <p:cNvPr id="4" name="3 Imagen" descr="Edificio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000108"/>
            <a:ext cx="1857369" cy="72339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4282" y="285728"/>
            <a:ext cx="7143800" cy="1399032"/>
          </a:xfrm>
        </p:spPr>
        <p:txBody>
          <a:bodyPr/>
          <a:lstStyle/>
          <a:p>
            <a:r>
              <a:rPr lang="es-ES" dirty="0" smtClean="0"/>
              <a:t>Elementos de Seguridad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ES" dirty="0" smtClean="0"/>
              <a:t>Políticas de Seguridad:</a:t>
            </a:r>
          </a:p>
          <a:p>
            <a:pPr lvl="1"/>
            <a:r>
              <a:rPr lang="es-ES" dirty="0" smtClean="0"/>
              <a:t>Política de uso de la red del CSIC</a:t>
            </a:r>
          </a:p>
          <a:p>
            <a:pPr lvl="1"/>
            <a:r>
              <a:rPr lang="es-ES" dirty="0" smtClean="0"/>
              <a:t>Normativa de uso de la red de la UAM</a:t>
            </a:r>
          </a:p>
          <a:p>
            <a:r>
              <a:rPr lang="es-ES" dirty="0" smtClean="0"/>
              <a:t>Cortafuegos:</a:t>
            </a:r>
          </a:p>
          <a:p>
            <a:pPr lvl="1"/>
            <a:r>
              <a:rPr lang="es-ES" dirty="0" smtClean="0"/>
              <a:t>Perimetral</a:t>
            </a:r>
          </a:p>
          <a:p>
            <a:pPr lvl="1"/>
            <a:r>
              <a:rPr lang="es-ES" dirty="0" smtClean="0"/>
              <a:t>En la red inalámbrica</a:t>
            </a:r>
          </a:p>
          <a:p>
            <a:pPr lvl="1"/>
            <a:r>
              <a:rPr lang="es-ES" dirty="0" smtClean="0"/>
              <a:t>En los servidores</a:t>
            </a:r>
          </a:p>
          <a:p>
            <a:pPr lvl="1"/>
            <a:r>
              <a:rPr lang="es-ES" dirty="0" smtClean="0"/>
              <a:t>En los equipos de los usuarios</a:t>
            </a:r>
          </a:p>
          <a:p>
            <a:r>
              <a:rPr lang="es-ES" dirty="0" smtClean="0"/>
              <a:t>Antivirus Institucionales</a:t>
            </a:r>
          </a:p>
          <a:p>
            <a:r>
              <a:rPr lang="es-ES" dirty="0" smtClean="0"/>
              <a:t>IPS</a:t>
            </a:r>
          </a:p>
          <a:p>
            <a:r>
              <a:rPr lang="es-ES" dirty="0" smtClean="0"/>
              <a:t>Servidor de </a:t>
            </a:r>
            <a:r>
              <a:rPr lang="es-ES" dirty="0" err="1" smtClean="0"/>
              <a:t>VPN’s</a:t>
            </a:r>
            <a:endParaRPr lang="es-ES" dirty="0" smtClean="0"/>
          </a:p>
          <a:p>
            <a:r>
              <a:rPr lang="es-ES" dirty="0" smtClean="0"/>
              <a:t>Redundancia y HA mediante máquinas virtuales</a:t>
            </a:r>
          </a:p>
        </p:txBody>
      </p:sp>
      <p:pic>
        <p:nvPicPr>
          <p:cNvPr id="6" name="5 Imagen" descr="candad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000" y="533400"/>
            <a:ext cx="1785950" cy="1214446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Seguridad Perimetral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Cortafuegos </a:t>
            </a:r>
            <a:r>
              <a:rPr lang="es-ES" dirty="0" err="1" smtClean="0"/>
              <a:t>Fortigate</a:t>
            </a:r>
            <a:r>
              <a:rPr lang="es-ES" dirty="0" smtClean="0"/>
              <a:t> 800F con soporte de SATEC</a:t>
            </a:r>
          </a:p>
          <a:p>
            <a:r>
              <a:rPr lang="es-ES" dirty="0" smtClean="0"/>
              <a:t>Incluye antivirus de red e IPS</a:t>
            </a:r>
          </a:p>
          <a:p>
            <a:r>
              <a:rPr lang="es-ES" dirty="0" smtClean="0"/>
              <a:t>Se filtra tanto la entrada como la salida</a:t>
            </a:r>
          </a:p>
          <a:p>
            <a:r>
              <a:rPr lang="es-ES" dirty="0" smtClean="0"/>
              <a:t>Perfiles IPS estrictos en el acceso a servidores</a:t>
            </a:r>
          </a:p>
          <a:p>
            <a:r>
              <a:rPr lang="es-ES" dirty="0" smtClean="0"/>
              <a:t>También se filtran en el servidor DHCP los equipos comprometidos</a:t>
            </a:r>
            <a:endParaRPr lang="es-ES" dirty="0"/>
          </a:p>
        </p:txBody>
      </p:sp>
      <p:pic>
        <p:nvPicPr>
          <p:cNvPr id="5" name="4 Imagen" descr="F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3702" y="357166"/>
            <a:ext cx="2262218" cy="146174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14290"/>
            <a:ext cx="5572132" cy="1399032"/>
          </a:xfrm>
        </p:spPr>
        <p:txBody>
          <a:bodyPr/>
          <a:lstStyle/>
          <a:p>
            <a:r>
              <a:rPr lang="es-ES" dirty="0" smtClean="0"/>
              <a:t>Seguridad en la red Inalámbrica</a:t>
            </a:r>
            <a:endParaRPr lang="es-ES" dirty="0"/>
          </a:p>
        </p:txBody>
      </p:sp>
      <p:pic>
        <p:nvPicPr>
          <p:cNvPr id="4" name="3 Marcador de contenido" descr="antena-wif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14290"/>
            <a:ext cx="2881316" cy="1907431"/>
          </a:xfrm>
        </p:spPr>
      </p:pic>
      <p:sp>
        <p:nvSpPr>
          <p:cNvPr id="5" name="2 Marcador de contenido"/>
          <p:cNvSpPr txBox="1">
            <a:spLocks/>
          </p:cNvSpPr>
          <p:nvPr/>
        </p:nvSpPr>
        <p:spPr>
          <a:xfrm>
            <a:off x="457200" y="2214554"/>
            <a:ext cx="8229600" cy="4240254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57200" y="1882808"/>
            <a:ext cx="8229600" cy="426083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endParaRPr kumimoji="0" lang="es-E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457200" y="2357430"/>
            <a:ext cx="8229600" cy="4097378"/>
          </a:xfrm>
          <a:prstGeom prst="rect">
            <a:avLst/>
          </a:prstGeom>
        </p:spPr>
        <p:txBody>
          <a:bodyPr vert="horz" anchor="t">
            <a:normAutofit lnSpcReduction="10000"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Antenas en </a:t>
            </a:r>
            <a:r>
              <a:rPr kumimoji="0" lang="es-E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vlanes</a:t>
            </a: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400,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401 y 50 (</a:t>
            </a:r>
            <a:r>
              <a:rPr kumimoji="0" lang="es-ES" sz="3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VoIP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lang="es-ES" sz="3000" baseline="0" dirty="0" smtClean="0"/>
              <a:t>Salida</a:t>
            </a:r>
            <a:r>
              <a:rPr lang="es-ES" sz="3000" dirty="0" smtClean="0"/>
              <a:t> a través de un </a:t>
            </a:r>
            <a:r>
              <a:rPr lang="es-ES" sz="3000" dirty="0" err="1" smtClean="0"/>
              <a:t>router</a:t>
            </a:r>
            <a:r>
              <a:rPr lang="es-ES" sz="3000" dirty="0" smtClean="0"/>
              <a:t> </a:t>
            </a:r>
            <a:r>
              <a:rPr lang="es-ES" sz="3000" dirty="0" err="1" smtClean="0"/>
              <a:t>WiFi</a:t>
            </a:r>
            <a:r>
              <a:rPr lang="es-ES" sz="3000" dirty="0" smtClean="0"/>
              <a:t> </a:t>
            </a:r>
            <a:r>
              <a:rPr lang="es-ES" sz="3000" dirty="0" err="1" smtClean="0"/>
              <a:t>NextiraOne</a:t>
            </a:r>
            <a:r>
              <a:rPr lang="es-ES" sz="3000" dirty="0" smtClean="0"/>
              <a:t> que tiene su propio cortafuegos</a:t>
            </a:r>
          </a:p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Tres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niveles de seguridad: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3000" baseline="0" dirty="0" err="1" smtClean="0"/>
              <a:t>Eduroam</a:t>
            </a:r>
            <a:r>
              <a:rPr lang="es-ES" sz="3000" dirty="0" smtClean="0"/>
              <a:t> CSIC (personal del CBM)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kumimoji="0" lang="es-E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Eduroam</a:t>
            </a:r>
            <a:r>
              <a:rPr kumimoji="0" lang="es-ES" sz="3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en general</a:t>
            </a:r>
          </a:p>
          <a:p>
            <a:pPr marL="905256" lvl="1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3000" baseline="0" dirty="0" smtClean="0"/>
              <a:t>Invitado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815</TotalTime>
  <Words>725</Words>
  <PresentationFormat>Presentación en pantalla (4:3)</PresentationFormat>
  <Paragraphs>107</Paragraphs>
  <Slides>18</Slides>
  <Notes>8</Notes>
  <HiddenSlides>0</HiddenSlides>
  <MMClips>0</MMClips>
  <ScaleCrop>false</ScaleCrop>
  <HeadingPairs>
    <vt:vector size="4" baseType="variant"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Brío</vt:lpstr>
      <vt:lpstr>Arquitectura de Seguridad en el CBMSO</vt:lpstr>
      <vt:lpstr>Hasta finales de 2007 el CBMSO no tuvo edificio propio.  </vt:lpstr>
      <vt:lpstr>Esta situación se remonta a su fundación en 1975</vt:lpstr>
      <vt:lpstr>La Red en los Viejos Tiempos </vt:lpstr>
      <vt:lpstr>El Primer Cortafuegos ¿ Perimetral ?</vt:lpstr>
      <vt:lpstr>Situación Actual tras la Mudanza</vt:lpstr>
      <vt:lpstr>Elementos de Seguridad</vt:lpstr>
      <vt:lpstr>Seguridad Perimetral</vt:lpstr>
      <vt:lpstr>Seguridad en la red Inalámbrica</vt:lpstr>
      <vt:lpstr>Acceso desde el exterior: VPN ‘s</vt:lpstr>
      <vt:lpstr>Aspecto de la sesión VPN-SSL</vt:lpstr>
      <vt:lpstr>Seguridad en Servidores </vt:lpstr>
      <vt:lpstr>Seguridad en Servidores II </vt:lpstr>
      <vt:lpstr>Ataques a Servidores </vt:lpstr>
      <vt:lpstr>Ataques a Servidores Respuestas </vt:lpstr>
      <vt:lpstr>Ataques a equipos de usuarios</vt:lpstr>
      <vt:lpstr>Ataques a equipos de usuarios.  Perspectivas</vt:lpstr>
      <vt:lpstr>Gracias por su Atención</vt:lpstr>
    </vt:vector>
  </TitlesOfParts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Arquitectura de Seguridad en el CBMSO</dc:title>
  <cp:lastModifiedBy>Pedro Pemau Alonso</cp:lastModifiedBy>
  <cp:revision>82</cp:revision>
  <cp:lastPrinted>2009-03-16T10:48:14Z</cp:lastPrinted>
  <dcterms:created xsi:type="dcterms:W3CDTF">2009-03-16T10:45:30Z</dcterms:created>
  <dcterms:modified xsi:type="dcterms:W3CDTF">2009-03-16T10:53:14Z</dcterms:modified>
</cp:coreProperties>
</file>