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0080625" cy="7559675"/>
  <p:notesSz cx="7559675" cy="106918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6" autoAdjust="0"/>
  </p:normalViewPr>
  <p:slideViewPr>
    <p:cSldViewPr>
      <p:cViewPr varScale="1">
        <p:scale>
          <a:sx n="88" d="100"/>
          <a:sy n="88" d="100"/>
        </p:scale>
        <p:origin x="-534" y="-10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43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 dirty="0">
              <a:ln>
                <a:noFill/>
              </a:ln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 dirty="0">
              <a:ln>
                <a:noFill/>
              </a:ln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 dirty="0">
              <a:ln>
                <a:noFill/>
              </a:ln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38C4555-2830-4068-8FD3-ACA98A8DD55C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‹Nº›</a:t>
            </a:fld>
            <a:endParaRPr lang="es-ES" sz="1400" b="0" i="0" u="none" strike="noStrike" kern="1200" dirty="0">
              <a:ln>
                <a:noFill/>
              </a:ln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Tahoma" pitchFamily="2"/>
              </a:defRPr>
            </a:lvl1pPr>
          </a:lstStyle>
          <a:p>
            <a:pPr lvl="0"/>
            <a:fld id="{76A94D28-C6F0-492C-8A9E-41755E981205}" type="slidenum">
              <a:rPr/>
              <a:pPr lvl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45AFB1-E43D-4423-B62C-882F3756B71C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EEA15E-451A-42FC-BF2F-F3BD7F0E31BF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F5F657-3682-4381-830E-75CB1BD73C64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E31DD3-A510-4EBA-B53B-92235631DA6F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38CDE3-52EC-4D9A-9DE6-230911F9E616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D16A37-8EFA-4D74-B431-A5CE53B30ECA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79613" y="1768475"/>
            <a:ext cx="38115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43600" y="1768475"/>
            <a:ext cx="3811588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86D665-DD0C-432A-8808-F91CBD85D725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E6EE54-FB48-45E5-896F-E49B05018091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961111-30A8-4D28-BFA7-F5DCDED458E9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3D0518-4F1B-4EF2-B9EF-DF0975822D73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FC23ED-C95A-4FE5-A26D-6E3D0BED5E8D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9B8ECA-F2CF-4AF2-AA5A-EEC291667684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BAB195-EFFB-4614-8E5F-104167A8343B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EE985E-2130-4F16-81A8-5C5F585BF511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839075" y="301625"/>
            <a:ext cx="1952625" cy="6456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79613" y="301625"/>
            <a:ext cx="5707062" cy="6456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A361A7-C31A-4593-B659-735FE1FAABCF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017341-32A2-494D-AAB9-7DD8AFA0D9B4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D9B1FA-8C9B-4098-ADA5-F0651C9397AC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7B3E84-1B15-411A-AAFC-596D062325F8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557BFC-A01F-4A19-8E56-C62441BBEE33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6E8F73-66C2-49A3-801F-D83B88047C45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D4E77F-265C-422D-BE8B-1C019527DB8A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3C85ED-D805-4AF3-B8DA-7A845742CCA7}" type="slidenum">
              <a:rPr/>
              <a:pPr lvl="0"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rediris.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crue.org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Pictures/1000000000000320000002589EFEFDEA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Tahoma" pitchFamily="2"/>
              </a:defRPr>
            </a:lvl1pPr>
          </a:lstStyle>
          <a:p>
            <a:pPr lvl="0"/>
            <a:fld id="{693DAB22-7D2D-447B-8E55-9C599FBA10CC}" type="slidenum">
              <a:rPr/>
              <a:pPr lvl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s-ES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3636000" y="301320"/>
            <a:ext cx="6155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/>
              <a:t>Click to edit the title text format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1980000" y="1769040"/>
            <a:ext cx="7775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1764000" y="60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s-ES" sz="1400">
                <a:latin typeface="Liberation Serif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4203360" y="670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s-ES" sz="1400">
                <a:latin typeface="Liberation Serif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515360" y="670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s-ES" sz="1400">
                <a:latin typeface="Liberation Serif" pitchFamily="18"/>
                <a:ea typeface="DejaVu Sans" pitchFamily="2"/>
                <a:cs typeface="Tahoma" pitchFamily="2"/>
              </a:defRPr>
            </a:lvl1pPr>
          </a:lstStyle>
          <a:p>
            <a:pPr lvl="0"/>
            <a:fld id="{47FE9E9A-F101-4641-BCA1-553B555BA41E}" type="slidenum">
              <a:rPr/>
              <a:pPr lvl="0"/>
              <a:t>‹Nº›</a:t>
            </a:fld>
            <a:endParaRPr lang="es-ES" dirty="0"/>
          </a:p>
        </p:txBody>
      </p:sp>
      <p:pic>
        <p:nvPicPr>
          <p:cNvPr id="7" name="Picture 7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76160" cy="77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37575" y="0"/>
            <a:ext cx="1543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6286297"/>
            <a:ext cx="935856" cy="127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lvl="0" indent="0" algn="r" rtl="0" hangingPunct="0">
        <a:buNone/>
        <a:tabLst/>
        <a:defRPr lang="es-ES" sz="4400" b="1" i="1" u="none" strike="noStrike">
          <a:ln>
            <a:noFill/>
          </a:ln>
          <a:solidFill>
            <a:srgbClr val="800000"/>
          </a:solidFill>
          <a:latin typeface="Albany" pitchFamily="18"/>
          <a:ea typeface="Andale Sans UI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s-E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hyperlink" Target="http://administracionelectronica.gob.es/?_nfpb=true&amp;_pageLabel=P60215901274203521811&amp;langPae=es" TargetMode="External"/><Relationship Id="rId9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ue-tic.uji.es/index.php?option=com_content&amp;task=view&amp;id=19&amp;Itemid=3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urv.cat/" TargetMode="External"/><Relationship Id="rId4" Type="http://schemas.openxmlformats.org/officeDocument/2006/relationships/hyperlink" Target="http://www.crue.org/TIC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160000" y="329760"/>
            <a:ext cx="7560000" cy="13186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RedIRIS: Jornadas de movilidad y identidad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2124360" y="2323176"/>
            <a:ext cx="7775640" cy="4893647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endParaRPr lang="es-E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-216000" algn="ctr">
              <a:buNone/>
            </a:pPr>
            <a:endParaRPr lang="es-E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-216000" algn="ctr">
              <a:buNone/>
            </a:pPr>
            <a:r>
              <a:rPr lang="es-ES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Normas Técnicas de Interoperabilidad</a:t>
            </a:r>
          </a:p>
          <a:p>
            <a:pPr marL="0" lvl="0" indent="-216000" algn="ctr">
              <a:buNone/>
            </a:pP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-216000" algn="r">
              <a:buNone/>
            </a:pP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-216000" algn="r">
              <a:buNone/>
            </a:pP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Grupo </a:t>
            </a: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de trabajo de administración electrónica</a:t>
            </a:r>
          </a:p>
          <a:p>
            <a:pPr marL="0" lvl="0" indent="-216000" algn="r">
              <a:buNone/>
            </a:pP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CRUE-TIC, 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Septiembre </a:t>
            </a: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NTIs en elaboración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1980000" y="1800000"/>
            <a:ext cx="7775640" cy="558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fase de discusión en el Comité </a:t>
            </a:r>
            <a:r>
              <a:rPr lang="es-E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Sectorial de Administración Electrónica:</a:t>
            </a:r>
          </a:p>
          <a:p>
            <a:pPr lvl="1" rtl="0" hangingPunct="0"/>
            <a:r>
              <a:rPr lang="es-ES" sz="24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Catálogo de estándares</a:t>
            </a:r>
          </a:p>
          <a:p>
            <a:pPr lvl="1" rtl="0" hangingPunct="0"/>
            <a:r>
              <a:rPr lang="es-ES" sz="24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Protocolos de intermediación</a:t>
            </a:r>
          </a:p>
          <a:p>
            <a:pPr lvl="1" rtl="0" hangingPunct="0"/>
            <a:r>
              <a:rPr lang="es-ES" sz="24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Modelos de datos comunes</a:t>
            </a:r>
          </a:p>
          <a:p>
            <a:pPr lvl="1" rtl="0" hangingPunct="0"/>
            <a:r>
              <a:rPr lang="es-ES" sz="24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Política de gestión de documentos electrónicos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700000" y="301320"/>
            <a:ext cx="709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Catálogo de estándares - I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1980000" y="1800000"/>
            <a:ext cx="7775640" cy="558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endParaRPr lang="es-ES" sz="26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s-E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ES" sz="26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Catálogo de estándares persigue facilitar que los servicios de Administración Electrónica puedan prestarse en condiciones que permitan la independencia en la elección de alternativas tecnológicas por los ciudadanos y las </a:t>
            </a:r>
            <a:r>
              <a:rPr lang="es-E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AA.PP., </a:t>
            </a:r>
            <a:r>
              <a:rPr lang="es-ES" sz="26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así como la adaptabilidad al progreso de las técnicas y sistemas de comunicaciones descrito en la Ley 11/2007. </a:t>
            </a:r>
            <a:endParaRPr lang="es-ES" sz="26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160000" y="301320"/>
            <a:ext cx="763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Catálogo de estándares - II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24360" y="1620000"/>
            <a:ext cx="7775640" cy="57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Matriz de atributos:</a:t>
            </a:r>
          </a:p>
          <a:p>
            <a:pPr lvl="1" rtl="0" hangingPunct="0"/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Cadena de interoperabilidad (eslabón de la cadena de interoperabilidad con el que se relaciona): accesibilidad multicanal, </a:t>
            </a:r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infraestructuras, 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integración, modelos e integración de datos</a:t>
            </a:r>
          </a:p>
          <a:p>
            <a:pPr lvl="1" rtl="0" hangingPunct="0"/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Categoría (definición de la categoría funcional en la que se enmarca): autenticación, sellado de tiempo, cifrado, etc.</a:t>
            </a:r>
          </a:p>
          <a:p>
            <a:pPr lvl="1" rtl="0" hangingPunct="0"/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Nombre: común y formal</a:t>
            </a:r>
          </a:p>
          <a:p>
            <a:pPr lvl="1" rtl="0" hangingPunct="0"/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Tipo: estándar abierto, uso generalizado</a:t>
            </a:r>
          </a:p>
          <a:p>
            <a:pPr lvl="1" rtl="0" hangingPunct="0"/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Versión: versión mínima aceptada</a:t>
            </a:r>
          </a:p>
          <a:p>
            <a:pPr lvl="1" rtl="0" hangingPunct="0"/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Extensión: listado extensiones asociado</a:t>
            </a:r>
          </a:p>
          <a:p>
            <a:pPr lvl="1" rtl="0" hangingPunct="0"/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Especificación: organización responsable, URL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160000" y="301320"/>
            <a:ext cx="763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Catálogo de estándares - III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24360" y="1620000"/>
            <a:ext cx="7775640" cy="57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endParaRPr lang="es-ES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s-E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s-E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De que estamos hablando?</a:t>
            </a:r>
          </a:p>
          <a:p>
            <a:pPr lvl="0">
              <a:buNone/>
            </a:pPr>
            <a:endParaRPr lang="es-ES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buNone/>
            </a:pPr>
            <a:r>
              <a:rPr lang="es-E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CAdES, CMS, XAdES, TLS, GZIP, WMS, WFS, RAR, ZIP, AVI, DOC, HTML, PDF, PDF/A, ISAAR CFP, ISAD G, LDAP, CODICE, FACTURAE,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160000" y="255292"/>
            <a:ext cx="7631640" cy="13542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Protocolos de intermediación - </a:t>
            </a:r>
            <a:r>
              <a:rPr lang="es-ES" noProof="0" dirty="0" smtClean="0"/>
              <a:t>I</a:t>
            </a:r>
            <a:endParaRPr lang="es-ES" noProof="0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24360" y="1620000"/>
            <a:ext cx="7775640" cy="57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2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Establece las </a:t>
            </a:r>
            <a:r>
              <a:rPr lang="es-ES" sz="2200" u="sng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especificaciones a implementar en los procesos y protocolos de intercambio intermediado de datos 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a través de la Plataforma de intermediación del </a:t>
            </a:r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MPTAP.</a:t>
            </a:r>
          </a:p>
          <a:p>
            <a:pPr lvl="0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 los roles de los agentes que participan en la intermediación, el catálogo de servicios, y los requisitos técnicos a tener en cuenta en el intercambio entre los que se incluyen aspectos de seguridad, tecnologías y estándares y trazabilidad. </a:t>
            </a:r>
          </a:p>
          <a:p>
            <a:pPr lvl="0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Estos roles y requisitos se establecen en términos de interoperabilidad tecnológica y se aplicarán junto a las consideraciones que correspondan a la naturaleza de la información objeto del intercambio o cesión de datos, de conformidad con la legislación que resulte de aplicación</a:t>
            </a:r>
            <a:endParaRPr lang="es-ES" sz="22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636000" y="255292"/>
            <a:ext cx="6155640" cy="13542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Protocolos de intermediación - </a:t>
            </a:r>
            <a:r>
              <a:rPr lang="es-ES" noProof="0" dirty="0" smtClean="0"/>
              <a:t>II</a:t>
            </a:r>
            <a:endParaRPr lang="es-ES" noProof="0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45960" y="1782000"/>
            <a:ext cx="3794040" cy="569016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I. Objeto.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II. Ámbito de aplicación.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III. Plataforma de intermediación del Ministerio de Política Territorial y Administración Pública.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IV. Emisor.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V. Requirente.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VI. Gobernanza del sistema.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VII. Rol de la Plataforma de intermediación del Ministerio de Política Territorial y Administración Pública.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VIII. Rol del emisor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IX. Rol del requirente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4294967295"/>
          </p:nvPr>
        </p:nvSpPr>
        <p:spPr>
          <a:xfrm>
            <a:off x="6105959" y="1752479"/>
            <a:ext cx="3794040" cy="5418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X. Catálogo de servicios de intercambio de datos.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XI. Requisitos técnicos del intercambio.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XII. Aspectos generales de seguridad.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XIII. Tecnologías y estándares.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XIV. Trazabilidad y auditoría de los intercambios.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ANEXO I. Formulario de solicitud de acceso a servicios.</a:t>
            </a:r>
          </a:p>
          <a:p>
            <a:pPr lvl="0">
              <a:buNone/>
            </a:pPr>
            <a:r>
              <a:rPr lang="es-ES" sz="1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ANEXO II. Datos de descripción de un servicio de intercambio de datos en catálogo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620000" y="301320"/>
            <a:ext cx="81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Modelos de datos comunes - I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24360" y="1620000"/>
            <a:ext cx="7775640" cy="57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2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 </a:t>
            </a:r>
            <a:r>
              <a:rPr lang="es-ES" sz="2200" u="sng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las condiciones para establecer y publicar los modelos de datos </a:t>
            </a:r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relativas 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al formato, identificación y documentación asociada a los modelos de datos, a sus posibles usos así como a sus definiciones y codificaciones asociadas, al objeto de facilitar la interacción con el Centro de Interoperabilidad Semántica, encargado de su publicación.</a:t>
            </a:r>
          </a:p>
          <a:p>
            <a:pPr lvl="0"/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Este modelo de intercambio y publicación de modelos de datos está </a:t>
            </a:r>
            <a:r>
              <a:rPr lang="es-ES" sz="2200" u="sng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alineado con prácticas y estándares reconocidos a nivel europeo promovidos desde SEMIC.EU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: Semantic Interoperability Centre Europe.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223888" y="593846"/>
            <a:ext cx="8567752" cy="677108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Modelos de datos comunes - II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24360" y="1620000"/>
            <a:ext cx="7775640" cy="586259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I. Objeto.</a:t>
            </a:r>
          </a:p>
          <a:p>
            <a:pPr lvl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II. Ámbito de aplicación.</a:t>
            </a:r>
          </a:p>
          <a:p>
            <a:pPr lvl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III. Modelos de datos a publicar.</a:t>
            </a:r>
          </a:p>
          <a:p>
            <a:pPr lvl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IV. Formato de los modelos de datos.</a:t>
            </a:r>
          </a:p>
          <a:p>
            <a:pPr lvl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V. Identificación de los modelos de datos.</a:t>
            </a:r>
          </a:p>
          <a:p>
            <a:pPr lvl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VI. Documentación complementaria.</a:t>
            </a:r>
          </a:p>
          <a:p>
            <a:pPr lvl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VII. Interacción con el Centro de Interoperabilidad Semántica.</a:t>
            </a:r>
          </a:p>
          <a:p>
            <a:pPr lvl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VIII. Uso de los modelos de datos.</a:t>
            </a:r>
          </a:p>
          <a:p>
            <a:pPr lvl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IX. Codificaciones.</a:t>
            </a:r>
          </a:p>
          <a:p>
            <a:pPr lvl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ANEXO I. Identificación de los modelos de datos.</a:t>
            </a:r>
          </a:p>
          <a:p>
            <a:pPr lvl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ANEXO II. Esquemas XML para publicación de modelos de datos.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620000" y="301320"/>
            <a:ext cx="81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Política de gestión de documentos electrónicos - I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24360" y="1980000"/>
            <a:ext cx="7775640" cy="540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Partiendo del </a:t>
            </a:r>
            <a:r>
              <a:rPr lang="es-ES" sz="24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concepto de política de gestión de documentos </a:t>
            </a:r>
            <a:r>
              <a:rPr lang="es-E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electrónicos, establece </a:t>
            </a:r>
            <a:r>
              <a:rPr lang="es-ES" sz="24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los conceptos relacionados con su implantación práctica, identifica los requisitos y procesos de la gestión de documentos en el marco de la administración electrónica y establece los principios necesarios para la gestión de documentos por parte de todos los órganos de la Administración y Entidades de Derecho Público vinculadas o dependientes de </a:t>
            </a:r>
            <a:r>
              <a:rPr lang="es-E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aquélla.</a:t>
            </a:r>
            <a:endParaRPr lang="es-ES" sz="24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440000" y="301320"/>
            <a:ext cx="835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Política de gestión de documentos electrónicos - II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24360" y="1782000"/>
            <a:ext cx="7775640" cy="5778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endParaRPr lang="es-ES" sz="28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s-ES" sz="28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¿De que estamos hablando?</a:t>
            </a:r>
          </a:p>
          <a:p>
            <a:pPr lvl="1"/>
            <a:r>
              <a:rPr lang="es-E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ES" sz="24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política de gestión de documentos electrónicos será un documento de alto nivel, cuyo contenido atenderá a la definición del Real Decreto 4/2010, de 8 de enero: “</a:t>
            </a:r>
            <a:r>
              <a:rPr lang="es-ES" sz="2400" u="sng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orientaciones o directrices que define una organización para la creación y gestión de documentos auténticos, fiables y disponibles a lo largo del tiempo, de acuerdo con las funciones y actividades que le son propias</a:t>
            </a:r>
            <a:r>
              <a:rPr lang="es-ES" sz="24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NTIs Publicadas</a:t>
            </a:r>
          </a:p>
        </p:txBody>
      </p:sp>
      <p:sp>
        <p:nvSpPr>
          <p:cNvPr id="3" name="2 Marcador de texto">
            <a:hlinkClick r:id="rId4"/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000" y="1800000"/>
            <a:ext cx="7775640" cy="558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800" noProof="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BOE de 30 de julio de 2011</a:t>
            </a:r>
            <a:r>
              <a:rPr lang="es-ES" sz="2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 rtl="0" hangingPunct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Documento </a:t>
            </a:r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electrónico     </a:t>
            </a:r>
            <a:endParaRPr lang="es-ES" sz="20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rtl="0" hangingPunct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Expediente </a:t>
            </a:r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electrónico </a:t>
            </a:r>
            <a:endParaRPr lang="es-ES" sz="20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rtl="0" hangingPunct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Digitalización de </a:t>
            </a:r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documentos </a:t>
            </a:r>
            <a:endParaRPr lang="es-ES" sz="20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rtl="0" hangingPunct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Procedimiento de copiado auténtico y conversión entre documentos </a:t>
            </a:r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electrónicos  </a:t>
            </a:r>
            <a:endParaRPr lang="es-ES" sz="20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rtl="0" hangingPunct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Política de firma electrónica y de certificados de la </a:t>
            </a:r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administración  </a:t>
            </a:r>
            <a:endParaRPr lang="es-ES" sz="20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rtl="0" hangingPunct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Requisitos de conexión a la red de comunicaciones de las Administraciones Públicas </a:t>
            </a:r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Españolas </a:t>
            </a:r>
            <a:endParaRPr lang="es-ES" sz="20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rtl="0" hangingPunct="0"/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Modelo de datos para el intercambio de asientos </a:t>
            </a:r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registrales  </a:t>
            </a:r>
            <a:endParaRPr lang="es-ES" sz="20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6840512" y="3203773"/>
          <a:ext cx="792088" cy="668324"/>
        </p:xfrm>
        <a:graphic>
          <a:graphicData uri="http://schemas.openxmlformats.org/presentationml/2006/ole">
            <p:oleObj spid="_x0000_s1026" name="Acrobat Document" showAsIcon="1" r:id="rId5" imgW="914400" imgH="771480" progId="AcroExch.Document.7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5688384" y="2267669"/>
          <a:ext cx="792088" cy="668324"/>
        </p:xfrm>
        <a:graphic>
          <a:graphicData uri="http://schemas.openxmlformats.org/presentationml/2006/ole">
            <p:oleObj spid="_x0000_s1027" name="Acrobat Document" showAsIcon="1" r:id="rId6" imgW="914400" imgH="771480" progId="AcroExch.Document.7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6264448" y="2699717"/>
          <a:ext cx="746819" cy="630129"/>
        </p:xfrm>
        <a:graphic>
          <a:graphicData uri="http://schemas.openxmlformats.org/presentationml/2006/ole">
            <p:oleObj spid="_x0000_s1028" name="Acrobat Document" showAsIcon="1" r:id="rId7" imgW="914400" imgH="771480" progId="AcroExch.Document.7">
              <p:embed/>
            </p:oleObj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4752280" y="4787949"/>
          <a:ext cx="713229" cy="601787"/>
        </p:xfrm>
        <a:graphic>
          <a:graphicData uri="http://schemas.openxmlformats.org/presentationml/2006/ole">
            <p:oleObj spid="_x0000_s1029" name="Acrobat Document" showAsIcon="1" r:id="rId8" imgW="914400" imgH="771480" progId="AcroExch.Document.7">
              <p:embed/>
            </p:oleObj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6840512" y="3995861"/>
          <a:ext cx="674811" cy="569372"/>
        </p:xfrm>
        <a:graphic>
          <a:graphicData uri="http://schemas.openxmlformats.org/presentationml/2006/ole">
            <p:oleObj spid="_x0000_s1030" name="Acrobat Document" showAsIcon="1" r:id="rId9" imgW="914400" imgH="771480" progId="AcroExch.Document.7">
              <p:embed/>
            </p:oleObj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7848624" y="5508029"/>
          <a:ext cx="792088" cy="668324"/>
        </p:xfrm>
        <a:graphic>
          <a:graphicData uri="http://schemas.openxmlformats.org/presentationml/2006/ole">
            <p:oleObj spid="_x0000_s1031" name="Acrobat Document" showAsIcon="1" r:id="rId10" imgW="914400" imgH="771480" progId="AcroExch.Document.7">
              <p:embed/>
            </p:oleObj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/>
        </p:nvGraphicFramePr>
        <p:xfrm>
          <a:off x="4176216" y="6300117"/>
          <a:ext cx="720080" cy="607568"/>
        </p:xfrm>
        <a:graphic>
          <a:graphicData uri="http://schemas.openxmlformats.org/presentationml/2006/ole">
            <p:oleObj spid="_x0000_s1032" name="Acrobat Document" showAsIcon="1" r:id="rId11" imgW="914400" imgH="771480" progId="AcroExch.Document.7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CRUE - I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1980000" y="1769040"/>
            <a:ext cx="7775640" cy="579063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Tenemos el deber y la obligación de definir los ámbitos competenciales </a:t>
            </a:r>
            <a:r>
              <a:rPr lang="es-ES" sz="28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la </a:t>
            </a:r>
            <a:r>
              <a:rPr lang="es-ES" sz="2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interoperabilidad con el sector de educación superior</a:t>
            </a:r>
          </a:p>
          <a:p>
            <a:pPr lvl="0"/>
            <a:endParaRPr lang="es-ES" sz="28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s-ES" sz="28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Tenemos </a:t>
            </a:r>
            <a:r>
              <a:rPr lang="es-ES" sz="2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la oportunidad, el deber, y la obligación de </a:t>
            </a:r>
            <a:r>
              <a:rPr lang="es-ES" sz="28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avanzar en la normalización en pro de la interoperabilidad con </a:t>
            </a:r>
            <a:r>
              <a:rPr lang="es-ES" sz="2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otras </a:t>
            </a:r>
            <a:r>
              <a:rPr lang="es-ES" sz="28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AA.PP., dentro </a:t>
            </a:r>
            <a:r>
              <a:rPr lang="es-ES" sz="28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del </a:t>
            </a:r>
            <a:r>
              <a:rPr lang="es-ES" sz="28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propio SUE, y en el EEES</a:t>
            </a:r>
            <a:endParaRPr lang="es-ES" sz="28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CRUE - II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1980000" y="1769040"/>
            <a:ext cx="7775640" cy="579063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noProof="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Grupo de trabajo de administración electrónica </a:t>
            </a:r>
            <a:r>
              <a:rPr lang="es-E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de la </a:t>
            </a:r>
            <a:r>
              <a:rPr lang="es-ES" noProof="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Comisión Sectorial </a:t>
            </a:r>
            <a:r>
              <a:rPr lang="es-ES" noProof="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TIC </a:t>
            </a:r>
            <a:r>
              <a:rPr lang="es-ES" noProof="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de la CRUE</a:t>
            </a:r>
            <a:r>
              <a:rPr lang="es-E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/>
            <a:r>
              <a:rPr lang="es-E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Vías de colaboración:</a:t>
            </a:r>
            <a:endParaRPr lang="es-ES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rtl="0" hangingPunct="0"/>
            <a:r>
              <a:rPr lang="es-E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Vicerrector competencias IT</a:t>
            </a:r>
          </a:p>
          <a:p>
            <a:pPr lvl="1" rtl="0" hangingPunct="0"/>
            <a:r>
              <a:rPr lang="es-E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Directores </a:t>
            </a:r>
            <a:r>
              <a:rPr lang="es-E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</a:p>
          <a:p>
            <a:pPr lvl="1" rtl="0" hangingPunct="0">
              <a:buNone/>
            </a:pPr>
            <a:endParaRPr lang="es-ES" sz="20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buNone/>
            </a:pPr>
            <a:r>
              <a:rPr lang="es-ES" sz="5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GRACIAS!!!</a:t>
            </a:r>
            <a:endParaRPr lang="es-ES" sz="54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r">
              <a:buNone/>
            </a:pPr>
            <a:endParaRPr lang="es-ES" sz="1400" noProof="0" dirty="0" smtClean="0">
              <a:latin typeface="Verdana" pitchFamily="34" charset="0"/>
              <a:ea typeface="Verdana" pitchFamily="34" charset="0"/>
              <a:cs typeface="Verdana" pitchFamily="34" charset="0"/>
              <a:hlinkClick r:id="rId5"/>
            </a:endParaRPr>
          </a:p>
          <a:p>
            <a:pPr lvl="0" algn="r">
              <a:buNone/>
            </a:pPr>
            <a:r>
              <a:rPr lang="es-ES" noProof="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dirsi </a:t>
            </a:r>
            <a:r>
              <a:rPr lang="es-ES" noProof="0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@ urv.cat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700000" y="301320"/>
            <a:ext cx="709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Documento </a:t>
            </a:r>
            <a:r>
              <a:rPr lang="es-ES" noProof="0" dirty="0" smtClean="0"/>
              <a:t>electrónico</a:t>
            </a:r>
            <a:endParaRPr lang="es-ES" noProof="0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1980000" y="1800000"/>
            <a:ext cx="7775640" cy="558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6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Establece los </a:t>
            </a:r>
            <a:r>
              <a:rPr lang="es-ES" sz="2600" u="sng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componentes del documento </a:t>
            </a:r>
            <a:r>
              <a:rPr lang="es-ES" sz="26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electrónico:</a:t>
            </a:r>
          </a:p>
          <a:p>
            <a:pPr lvl="1"/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contenido</a:t>
            </a:r>
            <a:endParaRPr lang="es-ES" sz="22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firma 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electrónica </a:t>
            </a:r>
            <a:endParaRPr lang="es-ES" sz="22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metadatos 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mínimos </a:t>
            </a:r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obligatorios</a:t>
            </a: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condiciones 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su intercambio y </a:t>
            </a:r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reproducción </a:t>
            </a:r>
          </a:p>
          <a:p>
            <a:r>
              <a:rPr lang="es-E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Incluye la </a:t>
            </a:r>
            <a:r>
              <a:rPr lang="es-ES" sz="26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definición detallada de los metadatos mínimos obligatorios, los esquemas XML para intercambio de documentos y la información básica de firma de documentos electrónicos.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700000" y="301320"/>
            <a:ext cx="709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Expediente </a:t>
            </a:r>
            <a:r>
              <a:rPr lang="es-ES" noProof="0" dirty="0" smtClean="0"/>
              <a:t>electrónico</a:t>
            </a:r>
            <a:endParaRPr lang="es-ES" noProof="0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1980000" y="1800000"/>
            <a:ext cx="7775640" cy="558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6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Establece </a:t>
            </a:r>
            <a:r>
              <a:rPr lang="es-ES" sz="2600" u="sng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la estructura de los expedientes </a:t>
            </a:r>
            <a:r>
              <a:rPr lang="es-ES" sz="26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electrónicos:</a:t>
            </a: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documentos electrónicos</a:t>
            </a: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índice electrónico</a:t>
            </a: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firma electrónica</a:t>
            </a: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metadatos 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mínimos </a:t>
            </a:r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obligatorios</a:t>
            </a: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especificaciones 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los servicios de remisión y puesta a </a:t>
            </a:r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disposición</a:t>
            </a:r>
          </a:p>
          <a:p>
            <a:r>
              <a:rPr lang="es-E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Incluye la </a:t>
            </a:r>
            <a:r>
              <a:rPr lang="es-ES" sz="26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definición detallada de </a:t>
            </a:r>
            <a:r>
              <a:rPr lang="es-E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metadatos </a:t>
            </a:r>
            <a:r>
              <a:rPr lang="es-ES" sz="26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mínimos obligatorios y los esquemas XML para el intercambio de expedientes electrónicos.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943968" y="301320"/>
            <a:ext cx="7847672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Digitalización de documentos 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1980000" y="1800000"/>
            <a:ext cx="7775640" cy="558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6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Establece los </a:t>
            </a:r>
            <a:r>
              <a:rPr lang="es-ES" sz="2600" u="sng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componentes de un documento electrónico </a:t>
            </a:r>
            <a:r>
              <a:rPr lang="es-ES" sz="26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digitalizado:</a:t>
            </a: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imagen electrónica</a:t>
            </a: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firma 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electrónica </a:t>
            </a:r>
            <a:endParaRPr lang="es-ES" sz="22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metadatos</a:t>
            </a: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reglas 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la digitalización de documentos en soporte papel por parte de las Administraciones públicas, atendiendo a los formatos, niveles de calidad, condiciones técnicas y estándares aplicables.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700000" y="301320"/>
            <a:ext cx="709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Procedimiento de copiado auténtico y </a:t>
            </a:r>
            <a:r>
              <a:rPr lang="es-ES" noProof="0" dirty="0" smtClean="0"/>
              <a:t>conversión</a:t>
            </a:r>
            <a:endParaRPr lang="es-ES" noProof="0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1980000" y="1800000"/>
            <a:ext cx="7775640" cy="558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6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Establece </a:t>
            </a:r>
            <a:r>
              <a:rPr lang="es-ES" sz="2600" u="sng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las reglas para la generación y expedición de </a:t>
            </a:r>
            <a:endParaRPr lang="es-ES" sz="2600" u="sng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copias 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electrónicas </a:t>
            </a:r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auténticas</a:t>
            </a:r>
          </a:p>
          <a:p>
            <a:pPr lvl="1"/>
            <a:r>
              <a:rPr lang="es-E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copias </a:t>
            </a:r>
            <a:r>
              <a:rPr lang="es-ES" sz="22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papel auténticas de documentos públicos administrativos electrónicos </a:t>
            </a:r>
            <a:endParaRPr lang="es-ES" sz="22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s-ES" sz="2600" u="sng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s-ES" sz="26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para la conversión </a:t>
            </a:r>
            <a:r>
              <a:rPr lang="es-ES" sz="2600" u="sng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de formato de documentos electrónicos </a:t>
            </a:r>
            <a:r>
              <a:rPr lang="es-ES" sz="26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por parte de las </a:t>
            </a:r>
            <a:r>
              <a:rPr lang="es-E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AA.PP.</a:t>
            </a:r>
            <a:endParaRPr lang="es-ES" sz="26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440000" y="301320"/>
            <a:ext cx="835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noProof="0" dirty="0"/>
              <a:t>Política de firma electrónica y de </a:t>
            </a:r>
            <a:r>
              <a:rPr lang="es-ES" noProof="0" dirty="0" smtClean="0"/>
              <a:t>certificados</a:t>
            </a:r>
            <a:endParaRPr lang="es-ES" noProof="0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1980000" y="1800000"/>
            <a:ext cx="7775640" cy="558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4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Establece el </a:t>
            </a:r>
            <a:r>
              <a:rPr lang="es-ES" sz="2400" u="sng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conjunto de criterios para el desarrollo o adopción de políticas de firma </a:t>
            </a:r>
            <a:r>
              <a:rPr lang="es-ES" sz="24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electrónica </a:t>
            </a:r>
            <a:r>
              <a:rPr lang="es-ES" sz="2400" u="sng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basada en certificados </a:t>
            </a:r>
            <a:r>
              <a:rPr lang="es-ES" sz="24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por parte de las </a:t>
            </a:r>
            <a:r>
              <a:rPr lang="es-E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AA.PP. </a:t>
            </a:r>
          </a:p>
          <a:p>
            <a:pPr lvl="0"/>
            <a:r>
              <a:rPr lang="es-E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 </a:t>
            </a:r>
            <a:r>
              <a:rPr lang="es-ES" sz="24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el contenido de una política de firma electrónica basada en </a:t>
            </a:r>
            <a:r>
              <a:rPr lang="es-E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certificados</a:t>
            </a:r>
          </a:p>
          <a:p>
            <a:pPr lvl="1"/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Formatos</a:t>
            </a:r>
          </a:p>
          <a:p>
            <a:pPr lvl="1"/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uso </a:t>
            </a:r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algoritmos</a:t>
            </a:r>
          </a:p>
          <a:p>
            <a:pPr lvl="1"/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creación </a:t>
            </a:r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y validación de firma para documentos </a:t>
            </a:r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electrónicos</a:t>
            </a:r>
          </a:p>
          <a:p>
            <a:pPr lvl="1"/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reglas </a:t>
            </a:r>
            <a:r>
              <a:rPr lang="es-ES" sz="20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de confianza en certificados electrónicos, sellos de tiempo y firmas </a:t>
            </a:r>
            <a:r>
              <a:rPr lang="es-ES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longevas</a:t>
            </a:r>
            <a:endParaRPr lang="es-ES" sz="20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440000" y="-5040"/>
            <a:ext cx="8351640" cy="1875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4000" noProof="0" dirty="0"/>
              <a:t>Requisitos de conexión a la red de comunicaciones de las </a:t>
            </a:r>
            <a:r>
              <a:rPr lang="es-ES" sz="4000" noProof="0" dirty="0" smtClean="0"/>
              <a:t>AA.PP.</a:t>
            </a:r>
            <a:endParaRPr lang="es-ES" sz="4000" noProof="0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1980000" y="1800000"/>
            <a:ext cx="7775640" cy="558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600" u="sng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Establece </a:t>
            </a:r>
            <a:r>
              <a:rPr lang="es-ES" sz="2600" u="sng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las condiciones en las que cualquier órgano de una Administración, o Entidad de Derecho Público vinculada o dependiente de aquélla, accederá a la Red SARA, </a:t>
            </a:r>
            <a:endParaRPr lang="es-ES" sz="2600" u="sng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s-E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s-ES" sz="26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describe los roles y responsabilidades de los agentes que se conectan a la Red SARA así como los requisitos para la conexión, acceso y uso de los servicios que se prestan a través de </a:t>
            </a:r>
            <a:r>
              <a:rPr lang="es-E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aquélla </a:t>
            </a:r>
          </a:p>
          <a:p>
            <a:pPr lvl="0"/>
            <a:r>
              <a:rPr lang="es-E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Implica tanto a RedIRIS(Red.es) como a las Universidades</a:t>
            </a:r>
            <a:endParaRPr lang="es-ES" sz="2600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440000" y="-5040"/>
            <a:ext cx="8351640" cy="1875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3600" noProof="0" dirty="0"/>
              <a:t>Modelo de datos para el intercambio de asientos </a:t>
            </a:r>
            <a:r>
              <a:rPr lang="es-ES" sz="3600" noProof="0" dirty="0" smtClean="0"/>
              <a:t>registrales</a:t>
            </a:r>
            <a:endParaRPr lang="es-ES" sz="3600" noProof="0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1980000" y="1800000"/>
            <a:ext cx="7775640" cy="558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endParaRPr lang="es-ES" sz="26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s-E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Describe la nueva </a:t>
            </a:r>
            <a:r>
              <a:rPr lang="es-ES" sz="26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versión de la norma de intercambio registral, SICRES (Sistema de Información Común de Registros de Entrada y Salida), para normalizar la interoperabilidad entre las distintas oficinas de registro. </a:t>
            </a:r>
            <a:endParaRPr lang="es-ES" sz="26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s-E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ES" sz="26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norma extiende esta interoperabilidad a los registros electrónicos de las diferentes Administraciones.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reded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1386</Words>
  <Application>Microsoft Office PowerPoint</Application>
  <PresentationFormat>Personalizado</PresentationFormat>
  <Paragraphs>137</Paragraphs>
  <Slides>21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Predeterminado</vt:lpstr>
      <vt:lpstr>lyt-rededges</vt:lpstr>
      <vt:lpstr>Acrobat Document</vt:lpstr>
      <vt:lpstr>RedIRIS: Jornadas de movilidad y identidad</vt:lpstr>
      <vt:lpstr>NTIs Publicadas</vt:lpstr>
      <vt:lpstr>Documento electrónico</vt:lpstr>
      <vt:lpstr>Expediente electrónico</vt:lpstr>
      <vt:lpstr>Digitalización de documentos </vt:lpstr>
      <vt:lpstr>Procedimiento de copiado auténtico y conversión</vt:lpstr>
      <vt:lpstr>Política de firma electrónica y de certificados</vt:lpstr>
      <vt:lpstr>Requisitos de conexión a la red de comunicaciones de las AA.PP.</vt:lpstr>
      <vt:lpstr>Modelo de datos para el intercambio de asientos registrales</vt:lpstr>
      <vt:lpstr>NTIs en elaboración</vt:lpstr>
      <vt:lpstr>Catálogo de estándares - I</vt:lpstr>
      <vt:lpstr>Catálogo de estándares - II</vt:lpstr>
      <vt:lpstr>Catálogo de estándares - III</vt:lpstr>
      <vt:lpstr>Protocolos de intermediación - I</vt:lpstr>
      <vt:lpstr>Protocolos de intermediación - II</vt:lpstr>
      <vt:lpstr>Modelos de datos comunes - I</vt:lpstr>
      <vt:lpstr>Modelos de datos comunes - II</vt:lpstr>
      <vt:lpstr>Política de gestión de documentos electrónicos - I</vt:lpstr>
      <vt:lpstr>Política de gestión de documentos electrónicos - II</vt:lpstr>
      <vt:lpstr>CRUE - I</vt:lpstr>
      <vt:lpstr>CRUE -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RedIRIS: Jornadas de movilidad y identidad</dc:title>
  <dc:creator>43712586-M</dc:creator>
  <cp:lastModifiedBy>Usuario de Windows</cp:lastModifiedBy>
  <cp:revision>89</cp:revision>
  <dcterms:created xsi:type="dcterms:W3CDTF">2011-10-01T18:10:59Z</dcterms:created>
  <dcterms:modified xsi:type="dcterms:W3CDTF">2011-10-27T19:47:15Z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ión 1">
    <vt:lpwstr/>
  </property>
  <property fmtid="{D5CDD505-2E9C-101B-9397-08002B2CF9AE}" pid="3" name="Información 2">
    <vt:lpwstr/>
  </property>
  <property fmtid="{D5CDD505-2E9C-101B-9397-08002B2CF9AE}" pid="4" name="Información 3">
    <vt:lpwstr/>
  </property>
  <property fmtid="{D5CDD505-2E9C-101B-9397-08002B2CF9AE}" pid="5" name="Información 4">
    <vt:lpwstr/>
  </property>
</Properties>
</file>