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usso One"/>
      <p:regular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OpenSans-regular.fntdata"/><Relationship Id="rId21" Type="http://schemas.openxmlformats.org/officeDocument/2006/relationships/font" Target="fonts/RussoOne-regular.fntdata"/><Relationship Id="rId24" Type="http://schemas.openxmlformats.org/officeDocument/2006/relationships/font" Target="fonts/OpenSans-italic.fntdata"/><Relationship Id="rId23" Type="http://schemas.openxmlformats.org/officeDocument/2006/relationships/font" Target="fonts/OpenSans-bold.fntdata"/><Relationship Id="rId25"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40" Type="http://schemas.openxmlformats.org/officeDocument/2006/relationships/hyperlink" Target="https://intelmq.readthedocs.io/en/develop/user/bots.html#generic-csv-parser" TargetMode="External"/><Relationship Id="rId42" Type="http://schemas.openxmlformats.org/officeDocument/2006/relationships/hyperlink" Target="https://intelmq.readthedocs.io/en/develop/user/bots.html#eset" TargetMode="External"/><Relationship Id="rId41" Type="http://schemas.openxmlformats.org/officeDocument/2006/relationships/hyperlink" Target="https://intelmq.readthedocs.io/en/develop/user/bots.html#intelmq-bots-parsers-calidog-parser-certstream" TargetMode="External"/><Relationship Id="rId44" Type="http://schemas.openxmlformats.org/officeDocument/2006/relationships/hyperlink" Target="https://intelmq.readthedocs.io/en/develop/user/bots.html#cymru-full-bogons" TargetMode="External"/><Relationship Id="rId43" Type="http://schemas.openxmlformats.org/officeDocument/2006/relationships/hyperlink" Target="https://intelmq.readthedocs.io/en/develop/user/bots.html#cymru-cap-program" TargetMode="External"/><Relationship Id="rId46" Type="http://schemas.openxmlformats.org/officeDocument/2006/relationships/hyperlink" Target="https://intelmq.readthedocs.io/en/develop/user/bots.html#have-i-been-pwned-callback-parser" TargetMode="External"/><Relationship Id="rId45" Type="http://schemas.openxmlformats.org/officeDocument/2006/relationships/hyperlink" Target="https://intelmq.readthedocs.io/en/develop/user/bots.html#github-feed" TargetMode="External"/><Relationship Id="rId107" Type="http://schemas.openxmlformats.org/officeDocument/2006/relationships/hyperlink" Target="https://intelmq.readthedocs.io/en/develop/user/bots.html#files" TargetMode="External"/><Relationship Id="rId106" Type="http://schemas.openxmlformats.org/officeDocument/2006/relationships/hyperlink" Target="https://intelmq.readthedocs.io/en/develop/user/bots.html#file" TargetMode="External"/><Relationship Id="rId105" Type="http://schemas.openxmlformats.org/officeDocument/2006/relationships/hyperlink" Target="https://intelmq.readthedocs.io/en/develop/user/bots.html#elasticsearch-output-bot" TargetMode="External"/><Relationship Id="rId104" Type="http://schemas.openxmlformats.org/officeDocument/2006/relationships/hyperlink" Target="https://intelmq.readthedocs.io/en/develop/user/bots.html#elasticsearch-output-bot" TargetMode="External"/><Relationship Id="rId109" Type="http://schemas.openxmlformats.org/officeDocument/2006/relationships/hyperlink" Target="https://intelmq.readthedocs.io/en/develop/user/bots.html#misp-feed" TargetMode="External"/><Relationship Id="rId108" Type="http://schemas.openxmlformats.org/officeDocument/2006/relationships/hyperlink" Target="https://intelmq.readthedocs.io/en/develop/user/bots.html#mcafee-enterprise-security-manager" TargetMode="External"/><Relationship Id="rId48" Type="http://schemas.openxmlformats.org/officeDocument/2006/relationships/hyperlink" Target="https://intelmq.readthedocs.io/en/develop/user/bots.html#key-value-parser" TargetMode="External"/><Relationship Id="rId47" Type="http://schemas.openxmlformats.org/officeDocument/2006/relationships/hyperlink" Target="https://intelmq.readthedocs.io/en/develop/user/bots.html#html-table-parser" TargetMode="External"/><Relationship Id="rId49" Type="http://schemas.openxmlformats.org/officeDocument/2006/relationships/hyperlink" Target="https://intelmq.readthedocs.io/en/develop/user/bots.html#mcafee-advanced-threat-defense-file" TargetMode="External"/><Relationship Id="rId103" Type="http://schemas.openxmlformats.org/officeDocument/2006/relationships/hyperlink" Target="https://intelmq.readthedocs.io/en/develop/user/bots.html#bro-file" TargetMode="External"/><Relationship Id="rId102" Type="http://schemas.openxmlformats.org/officeDocument/2006/relationships/hyperlink" Target="https://intelmq.readthedocs.io/en/develop/user/bots.html#blackhole" TargetMode="External"/><Relationship Id="rId101" Type="http://schemas.openxmlformats.org/officeDocument/2006/relationships/hyperlink" Target="https://intelmq.readthedocs.io/en/develop/user/bots.html#amqp-topic" TargetMode="External"/><Relationship Id="rId100" Type="http://schemas.openxmlformats.org/officeDocument/2006/relationships/hyperlink" Target="https://intelmq.readthedocs.io/en/develop/user/bots.html#output-bots" TargetMode="External"/><Relationship Id="rId31" Type="http://schemas.openxmlformats.org/officeDocument/2006/relationships/hyperlink" Target="https://intelmq.readthedocs.io/en/develop/user/bots.html#mcafee-opendxl" TargetMode="External"/><Relationship Id="rId30" Type="http://schemas.openxmlformats.org/officeDocument/2006/relationships/hyperlink" Target="https://intelmq.readthedocs.io/en/develop/user/bots.html#eset-eti" TargetMode="External"/><Relationship Id="rId33" Type="http://schemas.openxmlformats.org/officeDocument/2006/relationships/hyperlink" Target="https://intelmq.readthedocs.io/en/develop/user/bots.html#microsoft-interflow" TargetMode="External"/><Relationship Id="rId32" Type="http://schemas.openxmlformats.org/officeDocument/2006/relationships/hyperlink" Target="https://intelmq.readthedocs.io/en/develop/user/bots.html#microsoft-azure" TargetMode="External"/><Relationship Id="rId35" Type="http://schemas.openxmlformats.org/officeDocument/2006/relationships/hyperlink" Target="https://intelmq.readthedocs.io/en/develop/user/bots.html#twitter" TargetMode="External"/><Relationship Id="rId34" Type="http://schemas.openxmlformats.org/officeDocument/2006/relationships/hyperlink" Target="https://intelmq.readthedocs.io/en/develop/user/bots.html#stomp" TargetMode="External"/><Relationship Id="rId37" Type="http://schemas.openxmlformats.org/officeDocument/2006/relationships/hyperlink" Target="https://intelmq.readthedocs.io/en/develop/user/bots.html#parser-bots" TargetMode="External"/><Relationship Id="rId36" Type="http://schemas.openxmlformats.org/officeDocument/2006/relationships/hyperlink" Target="https://intelmq.readthedocs.io/en/develop/user/bots.html#api-collector-bot" TargetMode="External"/><Relationship Id="rId39" Type="http://schemas.openxmlformats.org/officeDocument/2006/relationships/hyperlink" Target="https://intelmq.readthedocs.io/en/develop/user/bots.html#anubisnetworks-cyberfeed-stream" TargetMode="External"/><Relationship Id="rId38" Type="http://schemas.openxmlformats.org/officeDocument/2006/relationships/hyperlink" Target="https://intelmq.readthedocs.io/en/develop/user/bots.html#not-complete" TargetMode="External"/><Relationship Id="rId20" Type="http://schemas.openxmlformats.org/officeDocument/2006/relationships/hyperlink" Target="https://intelmq.readthedocs.io/en/develop/user/bots.html#kafka" TargetMode="External"/><Relationship Id="rId22" Type="http://schemas.openxmlformats.org/officeDocument/2006/relationships/hyperlink" Target="https://intelmq.readthedocs.io/en/develop/user/bots.html#request-tracker" TargetMode="External"/><Relationship Id="rId21" Type="http://schemas.openxmlformats.org/officeDocument/2006/relationships/hyperlink" Target="https://intelmq.readthedocs.io/en/develop/user/bots.html#misp-generic" TargetMode="External"/><Relationship Id="rId24" Type="http://schemas.openxmlformats.org/officeDocument/2006/relationships/hyperlink" Target="https://intelmq.readthedocs.io/en/develop/user/bots.html#shadowserver-reports-api" TargetMode="External"/><Relationship Id="rId23" Type="http://schemas.openxmlformats.org/officeDocument/2006/relationships/hyperlink" Target="https://intelmq.readthedocs.io/en/develop/user/bots.html#rsync" TargetMode="External"/><Relationship Id="rId26" Type="http://schemas.openxmlformats.org/officeDocument/2006/relationships/hyperlink" Target="https://intelmq.readthedocs.io/en/develop/user/bots.html#tcp" TargetMode="External"/><Relationship Id="rId121" Type="http://schemas.openxmlformats.org/officeDocument/2006/relationships/hyperlink" Target="https://intelmq.readthedocs.io/en/develop/user/bots.html#intelmq-bots-outputs-tcp-output" TargetMode="External"/><Relationship Id="rId25" Type="http://schemas.openxmlformats.org/officeDocument/2006/relationships/hyperlink" Target="https://intelmq.readthedocs.io/en/develop/user/bots.html#shodan-stream" TargetMode="External"/><Relationship Id="rId120" Type="http://schemas.openxmlformats.org/officeDocument/2006/relationships/hyperlink" Target="https://intelmq.readthedocs.io/en/develop/user/bots.html#id34" TargetMode="External"/><Relationship Id="rId28" Type="http://schemas.openxmlformats.org/officeDocument/2006/relationships/hyperlink" Target="https://intelmq.readthedocs.io/en/develop/user/bots.html#blueliv-crimeserver" TargetMode="External"/><Relationship Id="rId27" Type="http://schemas.openxmlformats.org/officeDocument/2006/relationships/hyperlink" Target="https://intelmq.readthedocs.io/en/develop/user/bots.html#alien-vault-otx" TargetMode="External"/><Relationship Id="rId29" Type="http://schemas.openxmlformats.org/officeDocument/2006/relationships/hyperlink" Target="https://intelmq.readthedocs.io/en/develop/user/bots.html#calidog-certstream" TargetMode="External"/><Relationship Id="rId124" Type="http://schemas.openxmlformats.org/officeDocument/2006/relationships/hyperlink" Target="https://intelmq.readthedocs.io/en/develop/user/bots.html#udp" TargetMode="External"/><Relationship Id="rId123" Type="http://schemas.openxmlformats.org/officeDocument/2006/relationships/hyperlink" Target="https://intelmq.readthedocs.io/en/develop/user/bots.html#touch" TargetMode="External"/><Relationship Id="rId122" Type="http://schemas.openxmlformats.org/officeDocument/2006/relationships/hyperlink" Target="https://intelmq.readthedocs.io/en/develop/user/bots.html#templated-smtp" TargetMode="External"/><Relationship Id="rId95" Type="http://schemas.openxmlformats.org/officeDocument/2006/relationships/hyperlink" Target="https://intelmq.readthedocs.io/en/develop/user/bots.html#truncate-by-delimiter" TargetMode="External"/><Relationship Id="rId94" Type="http://schemas.openxmlformats.org/officeDocument/2006/relationships/hyperlink" Target="https://intelmq.readthedocs.io/en/develop/user/bots.html#tuency" TargetMode="External"/><Relationship Id="rId97" Type="http://schemas.openxmlformats.org/officeDocument/2006/relationships/hyperlink" Target="https://intelmq.readthedocs.io/en/develop/user/bots.html#url2fqdn" TargetMode="External"/><Relationship Id="rId96" Type="http://schemas.openxmlformats.org/officeDocument/2006/relationships/hyperlink" Target="https://intelmq.readthedocs.io/en/develop/user/bots.html#url" TargetMode="External"/><Relationship Id="rId11" Type="http://schemas.openxmlformats.org/officeDocument/2006/relationships/hyperlink" Target="https://intelmq.readthedocs.io/en/develop/user/bots.html#api" TargetMode="External"/><Relationship Id="rId99" Type="http://schemas.openxmlformats.org/officeDocument/2006/relationships/hyperlink" Target="https://intelmq.readthedocs.io/en/develop/user/bots.html#wait" TargetMode="External"/><Relationship Id="rId10" Type="http://schemas.openxmlformats.org/officeDocument/2006/relationships/hyperlink" Target="https://intelmq.readthedocs.io/en/develop/user/bots.html#amqp" TargetMode="External"/><Relationship Id="rId98" Type="http://schemas.openxmlformats.org/officeDocument/2006/relationships/hyperlink" Target="https://intelmq.readthedocs.io/en/develop/user/bots.html#uwhoisd" TargetMode="External"/><Relationship Id="rId13" Type="http://schemas.openxmlformats.org/officeDocument/2006/relationships/hyperlink" Target="https://intelmq.readthedocs.io/en/develop/user/bots.html#generic-url-stream-fetcher" TargetMode="External"/><Relationship Id="rId12" Type="http://schemas.openxmlformats.org/officeDocument/2006/relationships/hyperlink" Target="https://intelmq.readthedocs.io/en/develop/user/bots.html#generic-url-fetcher" TargetMode="External"/><Relationship Id="rId91" Type="http://schemas.openxmlformats.org/officeDocument/2006/relationships/hyperlink" Target="https://intelmq.readthedocs.io/en/develop/user/bots.html#threshold" TargetMode="External"/><Relationship Id="rId90" Type="http://schemas.openxmlformats.org/officeDocument/2006/relationships/hyperlink" Target="https://intelmq.readthedocs.io/en/develop/user/bots.html#taxonomy" TargetMode="External"/><Relationship Id="rId93" Type="http://schemas.openxmlformats.org/officeDocument/2006/relationships/hyperlink" Target="https://intelmq.readthedocs.io/en/develop/user/bots.html#trusted-introducer-lookup-expert" TargetMode="External"/><Relationship Id="rId92" Type="http://schemas.openxmlformats.org/officeDocument/2006/relationships/hyperlink" Target="https://intelmq.readthedocs.io/en/develop/user/bots.html#tor-nodes" TargetMode="External"/><Relationship Id="rId118" Type="http://schemas.openxmlformats.org/officeDocument/2006/relationships/hyperlink" Target="https://intelmq.readthedocs.io/en/develop/user/bots.html#postgresql" TargetMode="External"/><Relationship Id="rId117" Type="http://schemas.openxmlformats.org/officeDocument/2006/relationships/hyperlink" Target="https://intelmq.readthedocs.io/en/develop/user/bots.html#sql" TargetMode="External"/><Relationship Id="rId116" Type="http://schemas.openxmlformats.org/officeDocument/2006/relationships/hyperlink" Target="https://intelmq.readthedocs.io/en/develop/user/bots.html#smtp-output-bot" TargetMode="External"/><Relationship Id="rId115" Type="http://schemas.openxmlformats.org/officeDocument/2006/relationships/hyperlink" Target="https://intelmq.readthedocs.io/en/develop/user/bots.html#rpz" TargetMode="External"/><Relationship Id="rId119" Type="http://schemas.openxmlformats.org/officeDocument/2006/relationships/hyperlink" Target="https://intelmq.readthedocs.io/en/develop/user/bots.html#sqlite" TargetMode="External"/><Relationship Id="rId15" Type="http://schemas.openxmlformats.org/officeDocument/2006/relationships/hyperlink" Target="https://intelmq.readthedocs.io/en/develop/user/bots.html#generic-mail-attachment-fetcher" TargetMode="External"/><Relationship Id="rId110" Type="http://schemas.openxmlformats.org/officeDocument/2006/relationships/hyperlink" Target="https://intelmq.readthedocs.io/en/develop/user/bots.html#misp-api" TargetMode="External"/><Relationship Id="rId14" Type="http://schemas.openxmlformats.org/officeDocument/2006/relationships/hyperlink" Target="https://intelmq.readthedocs.io/en/develop/user/bots.html#generic-mail-url-fetcher" TargetMode="External"/><Relationship Id="rId17" Type="http://schemas.openxmlformats.org/officeDocument/2006/relationships/hyperlink" Target="https://intelmq.readthedocs.io/en/develop/user/bots.html#github-api" TargetMode="External"/><Relationship Id="rId16" Type="http://schemas.openxmlformats.org/officeDocument/2006/relationships/hyperlink" Target="https://intelmq.readthedocs.io/en/develop/user/bots.html#generic-mail-body-fetcher" TargetMode="External"/><Relationship Id="rId19" Type="http://schemas.openxmlformats.org/officeDocument/2006/relationships/hyperlink" Target="https://intelmq.readthedocs.io/en/develop/user/bots.html#fireeye" TargetMode="External"/><Relationship Id="rId114" Type="http://schemas.openxmlformats.org/officeDocument/2006/relationships/hyperlink" Target="https://intelmq.readthedocs.io/en/develop/user/bots.html#rest-api" TargetMode="External"/><Relationship Id="rId18" Type="http://schemas.openxmlformats.org/officeDocument/2006/relationships/hyperlink" Target="https://intelmq.readthedocs.io/en/develop/user/bots.html#fileinput" TargetMode="External"/><Relationship Id="rId113" Type="http://schemas.openxmlformats.org/officeDocument/2006/relationships/hyperlink" Target="https://intelmq.readthedocs.io/en/develop/user/bots.html#intelmq-bots-outputs-rt-output" TargetMode="External"/><Relationship Id="rId112" Type="http://schemas.openxmlformats.org/officeDocument/2006/relationships/hyperlink" Target="https://intelmq.readthedocs.io/en/develop/user/bots.html#redis" TargetMode="External"/><Relationship Id="rId111" Type="http://schemas.openxmlformats.org/officeDocument/2006/relationships/hyperlink" Target="https://intelmq.readthedocs.io/en/develop/user/bots.html#mongodb" TargetMode="External"/><Relationship Id="rId84" Type="http://schemas.openxmlformats.org/officeDocument/2006/relationships/hyperlink" Target="https://intelmq.readthedocs.io/en/develop/user/bots.html#recordedfuture-ip-risk" TargetMode="External"/><Relationship Id="rId83" Type="http://schemas.openxmlformats.org/officeDocument/2006/relationships/hyperlink" Target="https://intelmq.readthedocs.io/en/develop/user/bots.html#rdap" TargetMode="External"/><Relationship Id="rId86" Type="http://schemas.openxmlformats.org/officeDocument/2006/relationships/hyperlink" Target="https://intelmq.readthedocs.io/en/develop/user/bots.html#rfc1918" TargetMode="External"/><Relationship Id="rId85" Type="http://schemas.openxmlformats.org/officeDocument/2006/relationships/hyperlink" Target="https://intelmq.readthedocs.io/en/develop/user/bots.html#reverse-dns" TargetMode="External"/><Relationship Id="rId88" Type="http://schemas.openxmlformats.org/officeDocument/2006/relationships/hyperlink" Target="https://intelmq.readthedocs.io/en/develop/user/bots.html#sieve" TargetMode="External"/><Relationship Id="rId87" Type="http://schemas.openxmlformats.org/officeDocument/2006/relationships/hyperlink" Target="https://intelmq.readthedocs.io/en/develop/user/bots.html#ripe" TargetMode="External"/><Relationship Id="rId89" Type="http://schemas.openxmlformats.org/officeDocument/2006/relationships/hyperlink" Target="https://intelmq.readthedocs.io/en/develop/user/bots.html#splunk-saved-search" TargetMode="External"/><Relationship Id="rId80" Type="http://schemas.openxmlformats.org/officeDocument/2006/relationships/hyperlink" Target="https://intelmq.readthedocs.io/en/develop/user/bots.html#mcafee-active-response-lookup" TargetMode="External"/><Relationship Id="rId82" Type="http://schemas.openxmlformats.org/officeDocument/2006/relationships/hyperlink" Target="https://intelmq.readthedocs.io/en/develop/user/bots.html#national-cert-contact-lookup-by-cert-at" TargetMode="External"/><Relationship Id="rId81" Type="http://schemas.openxmlformats.org/officeDocument/2006/relationships/hyperlink" Target="https://intelmq.readthedocs.io/en/develop/user/bots.html#modify" TargetMode="External"/><Relationship Id="rId1" Type="http://schemas.openxmlformats.org/officeDocument/2006/relationships/notesMaster" Target="../notesMasters/notesMaster1.xml"/><Relationship Id="rId2" Type="http://schemas.openxmlformats.org/officeDocument/2006/relationships/hyperlink" Target="https://intelmq.readthedocs.io/en/develop/dev/guide.html#development-environment" TargetMode="External"/><Relationship Id="rId3" Type="http://schemas.openxmlformats.org/officeDocument/2006/relationships/hyperlink" Target="https://intelmq.readthedocs.io/en/develop/user/bots.html#collector-bots" TargetMode="External"/><Relationship Id="rId4" Type="http://schemas.openxmlformats.org/officeDocument/2006/relationships/hyperlink" Target="https://intelmq.readthedocs.io/en/develop/user/bots.html#parser-bots" TargetMode="External"/><Relationship Id="rId9" Type="http://schemas.openxmlformats.org/officeDocument/2006/relationships/hyperlink" Target="https://intelmq.readthedocs.io/en/develop/user/bots.html#amqp" TargetMode="External"/><Relationship Id="rId5" Type="http://schemas.openxmlformats.org/officeDocument/2006/relationships/hyperlink" Target="https://intelmq.readthedocs.io/en/develop/dev/data-format.html" TargetMode="External"/><Relationship Id="rId6" Type="http://schemas.openxmlformats.org/officeDocument/2006/relationships/hyperlink" Target="https://intelmq.readthedocs.io/en/develop/user/bots.html#expert-bots" TargetMode="External"/><Relationship Id="rId7" Type="http://schemas.openxmlformats.org/officeDocument/2006/relationships/hyperlink" Target="https://intelmq.readthedocs.io/en/develop/user/bots.html#output-bots" TargetMode="External"/><Relationship Id="rId8" Type="http://schemas.openxmlformats.org/officeDocument/2006/relationships/hyperlink" Target="https://intelmq.readthedocs.io/en/develop/user/bots.html#collector-bots" TargetMode="External"/><Relationship Id="rId73" Type="http://schemas.openxmlformats.org/officeDocument/2006/relationships/hyperlink" Target="https://intelmq.readthedocs.io/en/develop/user/bots.html#http-status" TargetMode="External"/><Relationship Id="rId72" Type="http://schemas.openxmlformats.org/officeDocument/2006/relationships/hyperlink" Target="https://intelmq.readthedocs.io/en/develop/user/bots.html#gethostbyname" TargetMode="External"/><Relationship Id="rId75" Type="http://schemas.openxmlformats.org/officeDocument/2006/relationships/hyperlink" Target="https://intelmq.readthedocs.io/en/develop/user/bots.html#intelmq-bots-experts-idea-expert" TargetMode="External"/><Relationship Id="rId74" Type="http://schemas.openxmlformats.org/officeDocument/2006/relationships/hyperlink" Target="https://intelmq.readthedocs.io/en/develop/user/bots.html#http-content" TargetMode="External"/><Relationship Id="rId77" Type="http://schemas.openxmlformats.org/officeDocument/2006/relationships/hyperlink" Target="https://intelmq.readthedocs.io/en/develop/user/bots.html#lookyloo" TargetMode="External"/><Relationship Id="rId76" Type="http://schemas.openxmlformats.org/officeDocument/2006/relationships/hyperlink" Target="https://intelmq.readthedocs.io/en/develop/user/bots.html#jinja2-template-expert" TargetMode="External"/><Relationship Id="rId79" Type="http://schemas.openxmlformats.org/officeDocument/2006/relationships/hyperlink" Target="https://intelmq.readthedocs.io/en/develop/user/bots.html#intelmq-bots-experts-misp-expert" TargetMode="External"/><Relationship Id="rId78" Type="http://schemas.openxmlformats.org/officeDocument/2006/relationships/hyperlink" Target="https://intelmq.readthedocs.io/en/develop/user/bots.html#maxmind-geoip" TargetMode="External"/><Relationship Id="rId71" Type="http://schemas.openxmlformats.org/officeDocument/2006/relationships/hyperlink" Target="https://intelmq.readthedocs.io/en/develop/user/bots.html#generic-db-lookup" TargetMode="External"/><Relationship Id="rId70" Type="http://schemas.openxmlformats.org/officeDocument/2006/relationships/hyperlink" Target="https://intelmq.readthedocs.io/en/develop/user/bots.html#format-field" TargetMode="External"/><Relationship Id="rId62" Type="http://schemas.openxmlformats.org/officeDocument/2006/relationships/hyperlink" Target="https://intelmq.readthedocs.io/en/develop/user/bots.html#cymru-whois" TargetMode="External"/><Relationship Id="rId61" Type="http://schemas.openxmlformats.org/officeDocument/2006/relationships/hyperlink" Target="https://intelmq.readthedocs.io/en/develop/user/bots.html#csv-converter" TargetMode="External"/><Relationship Id="rId64" Type="http://schemas.openxmlformats.org/officeDocument/2006/relationships/hyperlink" Target="https://intelmq.readthedocs.io/en/develop/user/bots.html#domain-suffix" TargetMode="External"/><Relationship Id="rId63" Type="http://schemas.openxmlformats.org/officeDocument/2006/relationships/hyperlink" Target="https://intelmq.readthedocs.io/en/develop/user/bots.html#removeaffix" TargetMode="External"/><Relationship Id="rId66" Type="http://schemas.openxmlformats.org/officeDocument/2006/relationships/hyperlink" Target="https://intelmq.readthedocs.io/en/develop/user/bots.html#deduplicator" TargetMode="External"/><Relationship Id="rId65" Type="http://schemas.openxmlformats.org/officeDocument/2006/relationships/hyperlink" Target="https://intelmq.readthedocs.io/en/develop/user/bots.html#domain-valid" TargetMode="External"/><Relationship Id="rId68" Type="http://schemas.openxmlformats.org/officeDocument/2006/relationships/hyperlink" Target="https://intelmq.readthedocs.io/en/develop/user/bots.html#field-reducer-bot" TargetMode="External"/><Relationship Id="rId67" Type="http://schemas.openxmlformats.org/officeDocument/2006/relationships/hyperlink" Target="https://intelmq.readthedocs.io/en/develop/user/bots.html#do-portal-expert-bot" TargetMode="External"/><Relationship Id="rId60" Type="http://schemas.openxmlformats.org/officeDocument/2006/relationships/hyperlink" Target="https://intelmq.readthedocs.io/en/develop/user/bots.html#asn-lookup" TargetMode="External"/><Relationship Id="rId69" Type="http://schemas.openxmlformats.org/officeDocument/2006/relationships/hyperlink" Target="https://intelmq.readthedocs.io/en/develop/user/bots.html#filter" TargetMode="External"/><Relationship Id="rId51" Type="http://schemas.openxmlformats.org/officeDocument/2006/relationships/hyperlink" Target="https://intelmq.readthedocs.io/en/develop/user/bots.html#intelmq-bots-parsers-misp-parser" TargetMode="External"/><Relationship Id="rId50" Type="http://schemas.openxmlformats.org/officeDocument/2006/relationships/hyperlink" Target="https://intelmq.readthedocs.io/en/develop/user/bots.html#microsoft-ctip-parser" TargetMode="External"/><Relationship Id="rId53" Type="http://schemas.openxmlformats.org/officeDocument/2006/relationships/hyperlink" Target="https://intelmq.readthedocs.io/en/develop/user/bots.html#intelmq-bots-parsers-twitter-parser" TargetMode="External"/><Relationship Id="rId52" Type="http://schemas.openxmlformats.org/officeDocument/2006/relationships/hyperlink" Target="https://intelmq.readthedocs.io/en/develop/user/bots.html#n6" TargetMode="External"/><Relationship Id="rId55" Type="http://schemas.openxmlformats.org/officeDocument/2006/relationships/hyperlink" Target="https://intelmq.readthedocs.io/en/develop/user/bots.html#shodan" TargetMode="External"/><Relationship Id="rId54" Type="http://schemas.openxmlformats.org/officeDocument/2006/relationships/hyperlink" Target="https://intelmq.readthedocs.io/en/develop/user/bots.html#shadowserver" TargetMode="External"/><Relationship Id="rId57" Type="http://schemas.openxmlformats.org/officeDocument/2006/relationships/hyperlink" Target="https://intelmq.readthedocs.io/en/develop/user/bots.html#expert-bots" TargetMode="External"/><Relationship Id="rId56" Type="http://schemas.openxmlformats.org/officeDocument/2006/relationships/hyperlink" Target="https://intelmq.readthedocs.io/en/develop/user/bots.html#zoneh" TargetMode="External"/><Relationship Id="rId59" Type="http://schemas.openxmlformats.org/officeDocument/2006/relationships/hyperlink" Target="https://intelmq.readthedocs.io/en/develop/user/bots.html#aggregate" TargetMode="External"/><Relationship Id="rId58" Type="http://schemas.openxmlformats.org/officeDocument/2006/relationships/hyperlink" Target="https://intelmq.readthedocs.io/en/develop/user/bots.html#abusix"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0" Type="http://schemas.openxmlformats.org/officeDocument/2006/relationships/hyperlink" Target="https://github.com/opensearch-project/index-management" TargetMode="External"/><Relationship Id="rId22" Type="http://schemas.openxmlformats.org/officeDocument/2006/relationships/hyperlink" Target="https://opensearch.org/docs/latest/im-plugin/index-rollups/index/" TargetMode="External"/><Relationship Id="rId21" Type="http://schemas.openxmlformats.org/officeDocument/2006/relationships/hyperlink" Target="https://opensearch.org/docs/latest/im-plugin/index-transforms/index/" TargetMode="External"/><Relationship Id="rId24" Type="http://schemas.openxmlformats.org/officeDocument/2006/relationships/hyperlink" Target="https://github.com/opensearch-project/asynchronous-search" TargetMode="External"/><Relationship Id="rId23" Type="http://schemas.openxmlformats.org/officeDocument/2006/relationships/hyperlink" Target="https://github.com/opensearch-project/performance-analyzer" TargetMode="External"/><Relationship Id="rId1" Type="http://schemas.openxmlformats.org/officeDocument/2006/relationships/notesMaster" Target="../notesMasters/notesMaster1.xml"/><Relationship Id="rId2" Type="http://schemas.openxmlformats.org/officeDocument/2006/relationships/hyperlink" Target="https://github.com/opensearch-project/security" TargetMode="External"/><Relationship Id="rId3" Type="http://schemas.openxmlformats.org/officeDocument/2006/relationships/hyperlink" Target="https://opensearch.org/docs/latest/opensearch/ux/" TargetMode="External"/><Relationship Id="rId4" Type="http://schemas.openxmlformats.org/officeDocument/2006/relationships/hyperlink" Target="https://github.com/opensearch-project/sql" TargetMode="External"/><Relationship Id="rId9" Type="http://schemas.openxmlformats.org/officeDocument/2006/relationships/hyperlink" Target="https://opensearch.org/docs/latest/observability-plugin/app-analytics/" TargetMode="External"/><Relationship Id="rId26" Type="http://schemas.openxmlformats.org/officeDocument/2006/relationships/hyperlink" Target="https://github.com/opensearch-project/alerting" TargetMode="External"/><Relationship Id="rId25" Type="http://schemas.openxmlformats.org/officeDocument/2006/relationships/hyperlink" Target="https://github.com/opensearch-project/trace-analytics" TargetMode="External"/><Relationship Id="rId28" Type="http://schemas.openxmlformats.org/officeDocument/2006/relationships/hyperlink" Target="https://opensearch.org/docs/latest/replication-plugin/index/" TargetMode="External"/><Relationship Id="rId27" Type="http://schemas.openxmlformats.org/officeDocument/2006/relationships/hyperlink" Target="https://opensearch.org/docs/latest/monitoring-plugins/alerting/monitors/#create-monitors" TargetMode="External"/><Relationship Id="rId5" Type="http://schemas.openxmlformats.org/officeDocument/2006/relationships/hyperlink" Target="https://opensearch.org/docs/latest/search-plugins/sql/sql-full-text/" TargetMode="External"/><Relationship Id="rId6" Type="http://schemas.openxmlformats.org/officeDocument/2006/relationships/hyperlink" Target="https://opensearch.org/docs/latest/clients/data-prepper/index/" TargetMode="External"/><Relationship Id="rId29" Type="http://schemas.openxmlformats.org/officeDocument/2006/relationships/hyperlink" Target="https://github.com/opensearch-project/k-NN" TargetMode="External"/><Relationship Id="rId7" Type="http://schemas.openxmlformats.org/officeDocument/2006/relationships/hyperlink" Target="https://opensearch.org/docs/latest/observability-plugin/trace/index/" TargetMode="External"/><Relationship Id="rId8" Type="http://schemas.openxmlformats.org/officeDocument/2006/relationships/hyperlink" Target="https://opentelemetry.io/" TargetMode="External"/><Relationship Id="rId31" Type="http://schemas.openxmlformats.org/officeDocument/2006/relationships/hyperlink" Target="https://opensearch.org/docs/latest/clients/index/" TargetMode="External"/><Relationship Id="rId30" Type="http://schemas.openxmlformats.org/officeDocument/2006/relationships/hyperlink" Target="https://github.com/opensearch-project/dashboards-notebooks" TargetMode="External"/><Relationship Id="rId11" Type="http://schemas.openxmlformats.org/officeDocument/2006/relationships/hyperlink" Target="https://opensearch.org/docs/latest/observability-plugin/operational-panels/" TargetMode="External"/><Relationship Id="rId10" Type="http://schemas.openxmlformats.org/officeDocument/2006/relationships/hyperlink" Target="https://github.com/opensearch-project/piped-processing-language" TargetMode="External"/><Relationship Id="rId13" Type="http://schemas.openxmlformats.org/officeDocument/2006/relationships/hyperlink" Target="https://opensearch.org/docs/latest/observability-plugin/event-analytics/" TargetMode="External"/><Relationship Id="rId12" Type="http://schemas.openxmlformats.org/officeDocument/2006/relationships/hyperlink" Target="https://opensearch.org/docs/latest/observability-plugin/ppl/index" TargetMode="External"/><Relationship Id="rId15" Type="http://schemas.openxmlformats.org/officeDocument/2006/relationships/hyperlink" Target="https://opensearch.org/docs/latest/ml-commons-plugin/index/" TargetMode="External"/><Relationship Id="rId14" Type="http://schemas.openxmlformats.org/officeDocument/2006/relationships/hyperlink" Target="https://opensearch.org/docs/latest/observability-plugin/ppl/index" TargetMode="External"/><Relationship Id="rId17" Type="http://schemas.openxmlformats.org/officeDocument/2006/relationships/hyperlink" Target="https://github.com/opensearch-project/anomaly-detection" TargetMode="External"/><Relationship Id="rId16" Type="http://schemas.openxmlformats.org/officeDocument/2006/relationships/hyperlink" Target="https://github.com/opensearch-project/dashboards-reports" TargetMode="External"/><Relationship Id="rId19" Type="http://schemas.openxmlformats.org/officeDocument/2006/relationships/hyperlink" Target="https://github.com/opensearch-project/alerting" TargetMode="External"/><Relationship Id="rId18" Type="http://schemas.openxmlformats.org/officeDocument/2006/relationships/hyperlink" Target="https://github.com/aws/random-cut-forest-by-aw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4ee2470820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4ee2470820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¿Cómo se generan las alertas y como automatizamos los procesos?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Hemos visto el caso en uso de Chunguitos, ahora vamos a enseñaros otro caso de uso. Alertando cuando nos llega un evento de </a:t>
            </a:r>
            <a:r>
              <a:rPr lang="es">
                <a:solidFill>
                  <a:schemeClr val="dk1"/>
                </a:solidFill>
              </a:rPr>
              <a:t>amenaza</a:t>
            </a:r>
            <a:r>
              <a:rPr lang="es">
                <a:solidFill>
                  <a:schemeClr val="dk1"/>
                </a:solidFill>
              </a:rPr>
              <a:t> de criptominer. Estos eventos detectados por el fw los enviamos a nuestro sistema recolector. Por un lado tenemos un dashboard que nos permite analizar esa amenaza a lo largo del tiempo y por otro lado tenemos una alerta creada:</a:t>
            </a:r>
            <a:endParaRPr>
              <a:solidFill>
                <a:schemeClr val="dk1"/>
              </a:solidFill>
            </a:endParaRPr>
          </a:p>
          <a:p>
            <a:pPr indent="-298450" lvl="0" marL="457200" rtl="0" algn="l">
              <a:spcBef>
                <a:spcPts val="0"/>
              </a:spcBef>
              <a:spcAft>
                <a:spcPts val="0"/>
              </a:spcAft>
              <a:buClr>
                <a:schemeClr val="dk1"/>
              </a:buClr>
              <a:buSzPts val="1100"/>
              <a:buChar char="●"/>
            </a:pPr>
            <a:r>
              <a:rPr lang="es">
                <a:solidFill>
                  <a:schemeClr val="dk1"/>
                </a:solidFill>
              </a:rPr>
              <a:t>Se ejecuta cada 15’.</a:t>
            </a:r>
            <a:endParaRPr>
              <a:solidFill>
                <a:schemeClr val="dk1"/>
              </a:solidFill>
            </a:endParaRPr>
          </a:p>
          <a:p>
            <a:pPr indent="-298450" lvl="0" marL="457200" rtl="0" algn="l">
              <a:spcBef>
                <a:spcPts val="0"/>
              </a:spcBef>
              <a:spcAft>
                <a:spcPts val="0"/>
              </a:spcAft>
              <a:buClr>
                <a:schemeClr val="dk1"/>
              </a:buClr>
              <a:buSzPts val="1100"/>
              <a:buChar char="●"/>
            </a:pPr>
            <a:r>
              <a:rPr lang="es">
                <a:solidFill>
                  <a:schemeClr val="dk1"/>
                </a:solidFill>
              </a:rPr>
              <a:t>Busca en el </a:t>
            </a:r>
            <a:r>
              <a:rPr lang="es">
                <a:solidFill>
                  <a:schemeClr val="dk1"/>
                </a:solidFill>
              </a:rPr>
              <a:t>índice</a:t>
            </a:r>
            <a:r>
              <a:rPr lang="es">
                <a:solidFill>
                  <a:schemeClr val="dk1"/>
                </a:solidFill>
              </a:rPr>
              <a:t> de amenazas del fw aquellas IPs que en los 30 </a:t>
            </a:r>
            <a:r>
              <a:rPr lang="es">
                <a:solidFill>
                  <a:schemeClr val="dk1"/>
                </a:solidFill>
              </a:rPr>
              <a:t>últimos</a:t>
            </a:r>
            <a:r>
              <a:rPr lang="es">
                <a:solidFill>
                  <a:schemeClr val="dk1"/>
                </a:solidFill>
              </a:rPr>
              <a:t> minutos hayan tenido una amenaza clasificada, categoría = cryptominer </a:t>
            </a:r>
            <a:endParaRPr>
              <a:solidFill>
                <a:schemeClr val="dk1"/>
              </a:solidFill>
            </a:endParaRPr>
          </a:p>
          <a:p>
            <a:pPr indent="-298450" lvl="0" marL="457200" rtl="0" algn="l">
              <a:spcBef>
                <a:spcPts val="0"/>
              </a:spcBef>
              <a:spcAft>
                <a:spcPts val="0"/>
              </a:spcAft>
              <a:buClr>
                <a:schemeClr val="dk1"/>
              </a:buClr>
              <a:buSzPts val="1100"/>
              <a:buChar char="●"/>
            </a:pPr>
            <a:r>
              <a:rPr lang="es">
                <a:solidFill>
                  <a:schemeClr val="dk1"/>
                </a:solidFill>
              </a:rPr>
              <a:t>Lanza la </a:t>
            </a:r>
            <a:r>
              <a:rPr lang="es">
                <a:solidFill>
                  <a:schemeClr val="dk1"/>
                </a:solidFill>
              </a:rPr>
              <a:t>búsqueda</a:t>
            </a:r>
            <a:r>
              <a:rPr lang="es">
                <a:solidFill>
                  <a:schemeClr val="dk1"/>
                </a:solidFill>
              </a:rPr>
              <a:t>, si obtiene resultados los </a:t>
            </a:r>
            <a:r>
              <a:rPr lang="es">
                <a:solidFill>
                  <a:schemeClr val="dk1"/>
                </a:solidFill>
              </a:rPr>
              <a:t>envía</a:t>
            </a:r>
            <a:r>
              <a:rPr lang="es">
                <a:solidFill>
                  <a:schemeClr val="dk1"/>
                </a:solidFill>
              </a:rPr>
              <a:t> al sistema de notificaciones que hemos elegido, en este caso IntelMQ también tenemos por correo.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
                <a:solidFill>
                  <a:schemeClr val="dk1"/>
                </a:solidFill>
              </a:rPr>
              <a:t>¿y qué es IntelMQ?</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1d42eb5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51d42eb5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51d42eb5e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51d42eb5e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rPr>
              <a:t>slack. email, webhook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15fa64d9dd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15fa64d9d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s"/>
              <a:t>IntelMQ es una herramienta diseñada para los CERTS/CSIRTs/SOCs. Apoyo de ENISA, IHAP (Proyecto de automatización de manejo de incidentes) </a:t>
            </a:r>
            <a:endParaRPr/>
          </a:p>
          <a:p>
            <a:pPr indent="0" lvl="0" marL="0" rtl="0" algn="l">
              <a:spcBef>
                <a:spcPts val="0"/>
              </a:spcBef>
              <a:spcAft>
                <a:spcPts val="0"/>
              </a:spcAft>
              <a:buNone/>
            </a:pPr>
            <a:r>
              <a:rPr lang="es"/>
              <a:t>Facilita la posibilidad de recolectar inteligencia de amenazas, feeds, mediante un protocolo de colas de mensajes.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s"/>
              <a:t>Están disponibles los siguientes métodos de instalación:</a:t>
            </a:r>
            <a:endParaRPr/>
          </a:p>
          <a:p>
            <a:pPr indent="-298450" lvl="0" marL="457200" rtl="0" algn="l">
              <a:spcBef>
                <a:spcPts val="0"/>
              </a:spcBef>
              <a:spcAft>
                <a:spcPts val="0"/>
              </a:spcAft>
              <a:buSzPts val="1100"/>
              <a:buChar char="●"/>
            </a:pPr>
            <a:r>
              <a:rPr lang="es"/>
              <a:t>paquetes nativos .deb / .rpm</a:t>
            </a:r>
            <a:endParaRPr/>
          </a:p>
          <a:p>
            <a:pPr indent="-298450" lvl="0" marL="457200" rtl="0" algn="l">
              <a:spcBef>
                <a:spcPts val="0"/>
              </a:spcBef>
              <a:spcAft>
                <a:spcPts val="0"/>
              </a:spcAft>
              <a:buSzPts val="1100"/>
              <a:buChar char="●"/>
            </a:pPr>
            <a:r>
              <a:rPr lang="es"/>
              <a:t>Docker, con y sin docker-compose</a:t>
            </a:r>
            <a:endParaRPr/>
          </a:p>
          <a:p>
            <a:pPr indent="-298450" lvl="0" marL="457200" rtl="0" algn="l">
              <a:spcBef>
                <a:spcPts val="0"/>
              </a:spcBef>
              <a:spcAft>
                <a:spcPts val="0"/>
              </a:spcAft>
              <a:buSzPts val="1100"/>
              <a:buChar char="●"/>
            </a:pPr>
            <a:r>
              <a:rPr lang="es"/>
              <a:t>Paquete Python de PyPI</a:t>
            </a:r>
            <a:endParaRPr/>
          </a:p>
          <a:p>
            <a:pPr indent="-298450" lvl="0" marL="457200" rtl="0" algn="l">
              <a:spcBef>
                <a:spcPts val="0"/>
              </a:spcBef>
              <a:spcAft>
                <a:spcPts val="0"/>
              </a:spcAft>
              <a:buSzPts val="1100"/>
              <a:buChar char="●"/>
            </a:pPr>
            <a:r>
              <a:rPr lang="es"/>
              <a:t>Desde el repositorio de git, consulte </a:t>
            </a:r>
            <a:r>
              <a:rPr lang="es" u="sng">
                <a:solidFill>
                  <a:schemeClr val="hlink"/>
                </a:solidFill>
                <a:hlinkClick r:id="rId2"/>
              </a:rPr>
              <a:t>Entorno de desarrollo</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Tipos de bots</a:t>
            </a:r>
            <a:endParaRPr/>
          </a:p>
          <a:p>
            <a:pPr indent="-298450" lvl="0" marL="457200" rtl="0" algn="l">
              <a:spcBef>
                <a:spcPts val="0"/>
              </a:spcBef>
              <a:spcAft>
                <a:spcPts val="0"/>
              </a:spcAft>
              <a:buSzPts val="1100"/>
              <a:buChar char="●"/>
            </a:pPr>
            <a:r>
              <a:rPr lang="es" u="sng">
                <a:solidFill>
                  <a:schemeClr val="hlink"/>
                </a:solidFill>
                <a:hlinkClick r:id="rId3"/>
              </a:rPr>
              <a:t>Los Collector Bots</a:t>
            </a:r>
            <a:r>
              <a:rPr lang="es"/>
              <a:t> recuperan datos de fuentes internas o externas, la salida son informes que consisten en muchos conjuntos de datos / líneas de registro individuales.</a:t>
            </a:r>
            <a:endParaRPr/>
          </a:p>
          <a:p>
            <a:pPr indent="-298450" lvl="0" marL="457200" rtl="0" algn="l">
              <a:spcBef>
                <a:spcPts val="0"/>
              </a:spcBef>
              <a:spcAft>
                <a:spcPts val="0"/>
              </a:spcAft>
              <a:buSzPts val="1100"/>
              <a:buChar char="●"/>
            </a:pPr>
            <a:r>
              <a:rPr lang="es" u="sng">
                <a:solidFill>
                  <a:schemeClr val="hlink"/>
                </a:solidFill>
                <a:hlinkClick r:id="rId4"/>
              </a:rPr>
              <a:t>Los bots analizadores</a:t>
            </a:r>
            <a:r>
              <a:rPr lang="es"/>
              <a:t> analizan los datos (del informe) dividiéndolos en eventos individuales (líneas de registro) y dándoles una estructura definida. Consulte también</a:t>
            </a:r>
            <a:r>
              <a:rPr lang="es" u="sng">
                <a:solidFill>
                  <a:schemeClr val="hlink"/>
                </a:solidFill>
                <a:hlinkClick r:id="rId5"/>
              </a:rPr>
              <a:t> Formato de datos</a:t>
            </a:r>
            <a:r>
              <a:rPr lang="es"/>
              <a:t> para ver la lista de campos en los que se puede dividir un evento.</a:t>
            </a:r>
            <a:endParaRPr/>
          </a:p>
          <a:p>
            <a:pPr indent="-298450" lvl="0" marL="457200" rtl="0" algn="l">
              <a:spcBef>
                <a:spcPts val="0"/>
              </a:spcBef>
              <a:spcAft>
                <a:spcPts val="0"/>
              </a:spcAft>
              <a:buSzPts val="1100"/>
              <a:buChar char="●"/>
            </a:pPr>
            <a:r>
              <a:rPr lang="es" u="sng">
                <a:solidFill>
                  <a:schemeClr val="hlink"/>
                </a:solidFill>
                <a:hlinkClick r:id="rId6"/>
              </a:rPr>
              <a:t>Expert Bots</a:t>
            </a:r>
            <a:r>
              <a:rPr lang="es"/>
              <a:t> enriquece los eventos existentes, por ejemplo, buscando información como registros inversos de DNS, información de ubicación geográfica (código de país) o reputación de IP o dominio.</a:t>
            </a:r>
            <a:endParaRPr/>
          </a:p>
          <a:p>
            <a:pPr indent="-298450" lvl="0" marL="457200" rtl="0" algn="l">
              <a:spcBef>
                <a:spcPts val="0"/>
              </a:spcBef>
              <a:spcAft>
                <a:spcPts val="0"/>
              </a:spcAft>
              <a:buSzPts val="1100"/>
              <a:buChar char="●"/>
            </a:pPr>
            <a:r>
              <a:rPr lang="es" u="sng">
                <a:solidFill>
                  <a:schemeClr val="hlink"/>
                </a:solidFill>
                <a:hlinkClick r:id="rId7"/>
              </a:rPr>
              <a:t>Los bots de salida</a:t>
            </a:r>
            <a:r>
              <a:rPr lang="es"/>
              <a:t> escriben eventos en archivos, bases de datos, API (REST) ​​o cualquier otro receptor de datos en el que desee escribir.</a:t>
            </a:r>
            <a:endParaRPr sz="1300">
              <a:solidFill>
                <a:srgbClr val="3E4349"/>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 u="sng">
                <a:solidFill>
                  <a:schemeClr val="hlink"/>
                </a:solidFill>
                <a:hlinkClick r:id="rId8"/>
              </a:rPr>
              <a:t>Collector Bots</a:t>
            </a:r>
            <a:r>
              <a:rPr lang="es"/>
              <a:t>: </a:t>
            </a:r>
            <a:r>
              <a:rPr lang="es" u="sng">
                <a:solidFill>
                  <a:schemeClr val="hlink"/>
                </a:solidFill>
                <a:hlinkClick r:id="rId9"/>
              </a:rPr>
              <a:t>A</a:t>
            </a:r>
            <a:r>
              <a:rPr lang="es" u="sng">
                <a:solidFill>
                  <a:schemeClr val="hlink"/>
                </a:solidFill>
                <a:hlinkClick r:id="rId10"/>
              </a:rPr>
              <a:t>MQP</a:t>
            </a:r>
            <a:r>
              <a:rPr lang="es"/>
              <a:t>,</a:t>
            </a:r>
            <a:r>
              <a:rPr lang="es" u="sng">
                <a:solidFill>
                  <a:schemeClr val="hlink"/>
                </a:solidFill>
                <a:hlinkClick r:id="rId11"/>
              </a:rPr>
              <a:t>API</a:t>
            </a:r>
            <a:r>
              <a:rPr lang="es"/>
              <a:t>,</a:t>
            </a:r>
            <a:r>
              <a:rPr lang="es" u="sng">
                <a:solidFill>
                  <a:schemeClr val="hlink"/>
                </a:solidFill>
                <a:hlinkClick r:id="rId12"/>
              </a:rPr>
              <a:t>Generic URL Fetcher</a:t>
            </a:r>
            <a:r>
              <a:rPr lang="es"/>
              <a:t>,</a:t>
            </a:r>
            <a:r>
              <a:rPr lang="es" u="sng">
                <a:solidFill>
                  <a:schemeClr val="hlink"/>
                </a:solidFill>
                <a:hlinkClick r:id="rId13"/>
              </a:rPr>
              <a:t>Generic URL Stream Fetcher</a:t>
            </a:r>
            <a:r>
              <a:rPr lang="es"/>
              <a:t>,</a:t>
            </a:r>
            <a:r>
              <a:rPr lang="es" u="sng">
                <a:solidFill>
                  <a:schemeClr val="hlink"/>
                </a:solidFill>
                <a:hlinkClick r:id="rId14"/>
              </a:rPr>
              <a:t>Generic Mail URL Fetcher</a:t>
            </a:r>
            <a:r>
              <a:rPr lang="es"/>
              <a:t>,</a:t>
            </a:r>
            <a:r>
              <a:rPr lang="es" u="sng">
                <a:solidFill>
                  <a:schemeClr val="hlink"/>
                </a:solidFill>
                <a:hlinkClick r:id="rId15"/>
              </a:rPr>
              <a:t>Generic Mail Attachment Fetcher</a:t>
            </a:r>
            <a:r>
              <a:rPr lang="es"/>
              <a:t>,</a:t>
            </a:r>
            <a:r>
              <a:rPr lang="es" u="sng">
                <a:solidFill>
                  <a:schemeClr val="hlink"/>
                </a:solidFill>
                <a:hlinkClick r:id="rId16"/>
              </a:rPr>
              <a:t>Generic Mail Body Fetcher</a:t>
            </a:r>
            <a:r>
              <a:rPr lang="es"/>
              <a:t>,</a:t>
            </a:r>
            <a:r>
              <a:rPr lang="es" u="sng">
                <a:solidFill>
                  <a:schemeClr val="hlink"/>
                </a:solidFill>
                <a:hlinkClick r:id="rId17"/>
              </a:rPr>
              <a:t>Github API</a:t>
            </a:r>
            <a:r>
              <a:rPr lang="es"/>
              <a:t>,</a:t>
            </a:r>
            <a:r>
              <a:rPr lang="es" u="sng">
                <a:solidFill>
                  <a:schemeClr val="hlink"/>
                </a:solidFill>
                <a:hlinkClick r:id="rId18"/>
              </a:rPr>
              <a:t>Fileinput</a:t>
            </a:r>
            <a:r>
              <a:rPr lang="es"/>
              <a:t>,</a:t>
            </a:r>
            <a:r>
              <a:rPr lang="es" u="sng">
                <a:solidFill>
                  <a:schemeClr val="hlink"/>
                </a:solidFill>
                <a:hlinkClick r:id="rId19"/>
              </a:rPr>
              <a:t>Fireeye</a:t>
            </a:r>
            <a:r>
              <a:rPr lang="es"/>
              <a:t>,</a:t>
            </a:r>
            <a:r>
              <a:rPr lang="es" u="sng">
                <a:solidFill>
                  <a:schemeClr val="hlink"/>
                </a:solidFill>
                <a:hlinkClick r:id="rId20"/>
              </a:rPr>
              <a:t>Kafka</a:t>
            </a:r>
            <a:r>
              <a:rPr lang="es"/>
              <a:t>,</a:t>
            </a:r>
            <a:r>
              <a:rPr lang="es" u="sng">
                <a:solidFill>
                  <a:schemeClr val="hlink"/>
                </a:solidFill>
                <a:hlinkClick r:id="rId21"/>
              </a:rPr>
              <a:t>MISP Generic</a:t>
            </a:r>
            <a:r>
              <a:rPr lang="es"/>
              <a:t>,</a:t>
            </a:r>
            <a:r>
              <a:rPr lang="es" u="sng">
                <a:solidFill>
                  <a:schemeClr val="hlink"/>
                </a:solidFill>
                <a:hlinkClick r:id="rId22"/>
              </a:rPr>
              <a:t>Request Tracker</a:t>
            </a:r>
            <a:r>
              <a:rPr lang="es"/>
              <a:t>,</a:t>
            </a:r>
            <a:r>
              <a:rPr lang="es" u="sng">
                <a:solidFill>
                  <a:schemeClr val="hlink"/>
                </a:solidFill>
                <a:hlinkClick r:id="rId23"/>
              </a:rPr>
              <a:t>Rsync</a:t>
            </a:r>
            <a:r>
              <a:rPr lang="es"/>
              <a:t>,</a:t>
            </a:r>
            <a:r>
              <a:rPr lang="es" u="sng">
                <a:solidFill>
                  <a:schemeClr val="hlink"/>
                </a:solidFill>
                <a:hlinkClick r:id="rId24"/>
              </a:rPr>
              <a:t>Shadowserver Reports API</a:t>
            </a:r>
            <a:r>
              <a:rPr lang="es"/>
              <a:t>,</a:t>
            </a:r>
            <a:r>
              <a:rPr lang="es" u="sng">
                <a:solidFill>
                  <a:schemeClr val="hlink"/>
                </a:solidFill>
                <a:hlinkClick r:id="rId25"/>
              </a:rPr>
              <a:t>Shodan Stream</a:t>
            </a:r>
            <a:r>
              <a:rPr lang="es"/>
              <a:t>,</a:t>
            </a:r>
            <a:r>
              <a:rPr lang="es" u="sng">
                <a:solidFill>
                  <a:schemeClr val="hlink"/>
                </a:solidFill>
                <a:hlinkClick r:id="rId26"/>
              </a:rPr>
              <a:t>TCP</a:t>
            </a:r>
            <a:r>
              <a:rPr lang="es"/>
              <a:t>,</a:t>
            </a:r>
            <a:r>
              <a:rPr lang="es" u="sng">
                <a:solidFill>
                  <a:schemeClr val="hlink"/>
                </a:solidFill>
                <a:hlinkClick r:id="rId27"/>
              </a:rPr>
              <a:t>Alien Vault OTX</a:t>
            </a:r>
            <a:r>
              <a:rPr lang="es"/>
              <a:t>,</a:t>
            </a:r>
            <a:r>
              <a:rPr lang="es" u="sng">
                <a:solidFill>
                  <a:schemeClr val="hlink"/>
                </a:solidFill>
                <a:hlinkClick r:id="rId28"/>
              </a:rPr>
              <a:t>Blueliv Crimeserver</a:t>
            </a:r>
            <a:r>
              <a:rPr lang="es"/>
              <a:t>,</a:t>
            </a:r>
            <a:r>
              <a:rPr lang="es" u="sng">
                <a:solidFill>
                  <a:schemeClr val="hlink"/>
                </a:solidFill>
                <a:hlinkClick r:id="rId29"/>
              </a:rPr>
              <a:t>Calidog Certstream</a:t>
            </a:r>
            <a:r>
              <a:rPr lang="es"/>
              <a:t>,</a:t>
            </a:r>
            <a:r>
              <a:rPr lang="es" u="sng">
                <a:solidFill>
                  <a:schemeClr val="hlink"/>
                </a:solidFill>
                <a:hlinkClick r:id="rId30"/>
              </a:rPr>
              <a:t>ESET ETI</a:t>
            </a:r>
            <a:r>
              <a:rPr lang="es"/>
              <a:t>,</a:t>
            </a:r>
            <a:r>
              <a:rPr lang="es" u="sng">
                <a:solidFill>
                  <a:schemeClr val="hlink"/>
                </a:solidFill>
                <a:hlinkClick r:id="rId31"/>
              </a:rPr>
              <a:t>McAfee,openDXL</a:t>
            </a:r>
            <a:r>
              <a:rPr lang="es"/>
              <a:t>,</a:t>
            </a:r>
            <a:r>
              <a:rPr lang="es" u="sng">
                <a:solidFill>
                  <a:schemeClr val="hlink"/>
                </a:solidFill>
                <a:hlinkClick r:id="rId32"/>
              </a:rPr>
              <a:t>Microsoft Azure</a:t>
            </a:r>
            <a:r>
              <a:rPr lang="es"/>
              <a:t>,</a:t>
            </a:r>
            <a:r>
              <a:rPr lang="es" u="sng">
                <a:solidFill>
                  <a:schemeClr val="hlink"/>
                </a:solidFill>
                <a:hlinkClick r:id="rId33"/>
              </a:rPr>
              <a:t>Microsoft Interflow</a:t>
            </a:r>
            <a:r>
              <a:rPr lang="es"/>
              <a:t>,</a:t>
            </a:r>
            <a:r>
              <a:rPr lang="es" u="sng">
                <a:solidFill>
                  <a:schemeClr val="hlink"/>
                </a:solidFill>
                <a:hlinkClick r:id="rId34"/>
              </a:rPr>
              <a:t>Stomp</a:t>
            </a:r>
            <a:r>
              <a:rPr lang="es"/>
              <a:t>,</a:t>
            </a:r>
            <a:r>
              <a:rPr lang="es" u="sng">
                <a:solidFill>
                  <a:schemeClr val="hlink"/>
                </a:solidFill>
                <a:hlinkClick r:id="rId35"/>
              </a:rPr>
              <a:t>Twitter</a:t>
            </a:r>
            <a:r>
              <a:rPr lang="es"/>
              <a:t>,</a:t>
            </a:r>
            <a:r>
              <a:rPr lang="es" u="sng">
                <a:solidFill>
                  <a:schemeClr val="hlink"/>
                </a:solidFill>
                <a:hlinkClick r:id="rId36"/>
              </a:rPr>
              <a:t>API collector bot</a:t>
            </a:r>
            <a:r>
              <a:rPr lang="e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s" u="sng">
                <a:solidFill>
                  <a:schemeClr val="hlink"/>
                </a:solidFill>
                <a:hlinkClick r:id="rId37"/>
              </a:rPr>
              <a:t>Parser Bots</a:t>
            </a:r>
            <a:r>
              <a:rPr lang="es"/>
              <a:t>: </a:t>
            </a:r>
            <a:r>
              <a:rPr lang="es" u="sng">
                <a:solidFill>
                  <a:schemeClr val="hlink"/>
                </a:solidFill>
                <a:hlinkClick r:id="rId38"/>
              </a:rPr>
              <a:t>Not complete</a:t>
            </a:r>
            <a:r>
              <a:rPr lang="es"/>
              <a:t>,</a:t>
            </a:r>
            <a:r>
              <a:rPr lang="es" u="sng">
                <a:solidFill>
                  <a:schemeClr val="hlink"/>
                </a:solidFill>
                <a:hlinkClick r:id="rId39"/>
              </a:rPr>
              <a:t>AnubisNetworks Cyberfeed Stream</a:t>
            </a:r>
            <a:r>
              <a:rPr lang="es"/>
              <a:t>,</a:t>
            </a:r>
            <a:r>
              <a:rPr lang="es" u="sng">
                <a:solidFill>
                  <a:schemeClr val="hlink"/>
                </a:solidFill>
                <a:hlinkClick r:id="rId40"/>
              </a:rPr>
              <a:t>Generic CSV Parser</a:t>
            </a:r>
            <a:r>
              <a:rPr lang="es"/>
              <a:t>,</a:t>
            </a:r>
            <a:r>
              <a:rPr lang="es" u="sng">
                <a:solidFill>
                  <a:schemeClr val="hlink"/>
                </a:solidFill>
                <a:hlinkClick r:id="rId41"/>
              </a:rPr>
              <a:t>Calidog Certstream</a:t>
            </a:r>
            <a:r>
              <a:rPr lang="es"/>
              <a:t>,</a:t>
            </a:r>
            <a:r>
              <a:rPr lang="es" u="sng">
                <a:solidFill>
                  <a:schemeClr val="hlink"/>
                </a:solidFill>
                <a:hlinkClick r:id="rId42"/>
              </a:rPr>
              <a:t>ESET</a:t>
            </a:r>
            <a:r>
              <a:rPr lang="es"/>
              <a:t>,</a:t>
            </a:r>
            <a:r>
              <a:rPr lang="es" u="sng">
                <a:solidFill>
                  <a:schemeClr val="hlink"/>
                </a:solidFill>
                <a:hlinkClick r:id="rId43"/>
              </a:rPr>
              <a:t>Cymru CAP Program</a:t>
            </a:r>
            <a:r>
              <a:rPr lang="es"/>
              <a:t>,</a:t>
            </a:r>
            <a:r>
              <a:rPr lang="es" u="sng">
                <a:solidFill>
                  <a:schemeClr val="hlink"/>
                </a:solidFill>
                <a:hlinkClick r:id="rId44"/>
              </a:rPr>
              <a:t>Cymru Full Bogons</a:t>
            </a:r>
            <a:r>
              <a:rPr lang="es"/>
              <a:t>,</a:t>
            </a:r>
            <a:r>
              <a:rPr lang="es" u="sng">
                <a:solidFill>
                  <a:schemeClr val="hlink"/>
                </a:solidFill>
                <a:hlinkClick r:id="rId45"/>
              </a:rPr>
              <a:t>Github Feed</a:t>
            </a:r>
            <a:r>
              <a:rPr lang="es"/>
              <a:t>,</a:t>
            </a:r>
            <a:r>
              <a:rPr lang="es" u="sng">
                <a:solidFill>
                  <a:schemeClr val="hlink"/>
                </a:solidFill>
                <a:hlinkClick r:id="rId46"/>
              </a:rPr>
              <a:t>Have I Been Pwned Callback,Parser</a:t>
            </a:r>
            <a:r>
              <a:rPr lang="es"/>
              <a:t>,</a:t>
            </a:r>
            <a:r>
              <a:rPr lang="es" u="sng">
                <a:solidFill>
                  <a:schemeClr val="hlink"/>
                </a:solidFill>
                <a:hlinkClick r:id="rId47"/>
              </a:rPr>
              <a:t>HTML Table Parser</a:t>
            </a:r>
            <a:r>
              <a:rPr lang="es"/>
              <a:t>,</a:t>
            </a:r>
            <a:r>
              <a:rPr lang="es" u="sng">
                <a:solidFill>
                  <a:schemeClr val="hlink"/>
                </a:solidFill>
                <a:hlinkClick r:id="rId48"/>
              </a:rPr>
              <a:t>Key-Value Parser</a:t>
            </a:r>
            <a:r>
              <a:rPr lang="es"/>
              <a:t>,</a:t>
            </a:r>
            <a:r>
              <a:rPr lang="es" u="sng">
                <a:solidFill>
                  <a:schemeClr val="hlink"/>
                </a:solidFill>
                <a:hlinkClick r:id="rId49"/>
              </a:rPr>
              <a:t>McAfee Advanced Threat Defense File</a:t>
            </a:r>
            <a:r>
              <a:rPr lang="es"/>
              <a:t>,</a:t>
            </a:r>
            <a:r>
              <a:rPr lang="es" u="sng">
                <a:solidFill>
                  <a:schemeClr val="hlink"/>
                </a:solidFill>
                <a:hlinkClick r:id="rId50"/>
              </a:rPr>
              <a:t>Microsoft CTIP Parser</a:t>
            </a:r>
            <a:r>
              <a:rPr lang="es"/>
              <a:t>,</a:t>
            </a:r>
            <a:r>
              <a:rPr lang="es" u="sng">
                <a:solidFill>
                  <a:schemeClr val="hlink"/>
                </a:solidFill>
                <a:hlinkClick r:id="rId51"/>
              </a:rPr>
              <a:t>MISP</a:t>
            </a:r>
            <a:r>
              <a:rPr lang="es"/>
              <a:t>,</a:t>
            </a:r>
            <a:r>
              <a:rPr lang="es" u="sng">
                <a:solidFill>
                  <a:schemeClr val="hlink"/>
                </a:solidFill>
                <a:hlinkClick r:id="rId52"/>
              </a:rPr>
              <a:t>n6</a:t>
            </a:r>
            <a:r>
              <a:rPr lang="es"/>
              <a:t>,</a:t>
            </a:r>
            <a:r>
              <a:rPr lang="es" u="sng">
                <a:solidFill>
                  <a:schemeClr val="hlink"/>
                </a:solidFill>
                <a:hlinkClick r:id="rId53"/>
              </a:rPr>
              <a:t>Twitter</a:t>
            </a:r>
            <a:r>
              <a:rPr lang="es"/>
              <a:t>,</a:t>
            </a:r>
            <a:r>
              <a:rPr lang="es" u="sng">
                <a:solidFill>
                  <a:schemeClr val="hlink"/>
                </a:solidFill>
                <a:hlinkClick r:id="rId54"/>
              </a:rPr>
              <a:t>Shadowserver</a:t>
            </a:r>
            <a:r>
              <a:rPr lang="es"/>
              <a:t>,</a:t>
            </a:r>
            <a:r>
              <a:rPr lang="es" u="sng">
                <a:solidFill>
                  <a:schemeClr val="hlink"/>
                </a:solidFill>
                <a:hlinkClick r:id="rId55"/>
              </a:rPr>
              <a:t>Shodan</a:t>
            </a:r>
            <a:r>
              <a:rPr lang="es"/>
              <a:t>,</a:t>
            </a:r>
            <a:r>
              <a:rPr lang="es" u="sng">
                <a:solidFill>
                  <a:schemeClr val="hlink"/>
                </a:solidFill>
                <a:hlinkClick r:id="rId56"/>
              </a:rPr>
              <a:t>ZoneH</a:t>
            </a:r>
            <a:endParaRPr/>
          </a:p>
          <a:p>
            <a:pPr indent="0" lvl="0" marL="0" rtl="0" algn="l">
              <a:spcBef>
                <a:spcPts val="0"/>
              </a:spcBef>
              <a:spcAft>
                <a:spcPts val="0"/>
              </a:spcAft>
              <a:buNone/>
            </a:pPr>
            <a:r>
              <a:t/>
            </a:r>
            <a:endParaRPr/>
          </a:p>
          <a:p>
            <a:pPr indent="0" lvl="0" marL="0" rtl="0" algn="l">
              <a:spcBef>
                <a:spcPts val="0"/>
              </a:spcBef>
              <a:spcAft>
                <a:spcPts val="0"/>
              </a:spcAft>
              <a:buNone/>
            </a:pPr>
            <a:r>
              <a:rPr lang="es" u="sng">
                <a:solidFill>
                  <a:schemeClr val="hlink"/>
                </a:solidFill>
                <a:hlinkClick r:id="rId57"/>
              </a:rPr>
              <a:t>Expert Bots</a:t>
            </a:r>
            <a:r>
              <a:rPr lang="es"/>
              <a:t>: </a:t>
            </a:r>
            <a:r>
              <a:rPr lang="es" u="sng">
                <a:solidFill>
                  <a:schemeClr val="hlink"/>
                </a:solidFill>
                <a:hlinkClick r:id="rId58"/>
              </a:rPr>
              <a:t>Abusix</a:t>
            </a:r>
            <a:r>
              <a:rPr lang="es"/>
              <a:t>,</a:t>
            </a:r>
            <a:r>
              <a:rPr lang="es" u="sng">
                <a:solidFill>
                  <a:schemeClr val="hlink"/>
                </a:solidFill>
                <a:hlinkClick r:id="rId59"/>
              </a:rPr>
              <a:t>Aggregate</a:t>
            </a:r>
            <a:r>
              <a:rPr lang="es"/>
              <a:t>,</a:t>
            </a:r>
            <a:r>
              <a:rPr lang="es" u="sng">
                <a:solidFill>
                  <a:schemeClr val="hlink"/>
                </a:solidFill>
                <a:hlinkClick r:id="rId60"/>
              </a:rPr>
              <a:t>ASN Lookup</a:t>
            </a:r>
            <a:r>
              <a:rPr lang="es"/>
              <a:t>,</a:t>
            </a:r>
            <a:r>
              <a:rPr lang="es" u="sng">
                <a:solidFill>
                  <a:schemeClr val="hlink"/>
                </a:solidFill>
                <a:hlinkClick r:id="rId61"/>
              </a:rPr>
              <a:t>CSV Converter</a:t>
            </a:r>
            <a:r>
              <a:rPr lang="es"/>
              <a:t>,</a:t>
            </a:r>
            <a:r>
              <a:rPr lang="es" u="sng">
                <a:solidFill>
                  <a:schemeClr val="hlink"/>
                </a:solidFill>
                <a:hlinkClick r:id="rId62"/>
              </a:rPr>
              <a:t>Cymru Whois</a:t>
            </a:r>
            <a:r>
              <a:rPr lang="es"/>
              <a:t>,</a:t>
            </a:r>
            <a:r>
              <a:rPr lang="es" u="sng">
                <a:solidFill>
                  <a:schemeClr val="hlink"/>
                </a:solidFill>
                <a:hlinkClick r:id="rId63"/>
              </a:rPr>
              <a:t>RemoveAffix</a:t>
            </a:r>
            <a:r>
              <a:rPr lang="es"/>
              <a:t>,</a:t>
            </a:r>
            <a:r>
              <a:rPr lang="es" u="sng">
                <a:solidFill>
                  <a:schemeClr val="hlink"/>
                </a:solidFill>
                <a:hlinkClick r:id="rId64"/>
              </a:rPr>
              <a:t>Domain Suffix</a:t>
            </a:r>
            <a:r>
              <a:rPr lang="es"/>
              <a:t>,</a:t>
            </a:r>
            <a:r>
              <a:rPr lang="es" u="sng">
                <a:solidFill>
                  <a:schemeClr val="hlink"/>
                </a:solidFill>
                <a:hlinkClick r:id="rId65"/>
              </a:rPr>
              <a:t>Domain valid</a:t>
            </a:r>
            <a:r>
              <a:rPr lang="es"/>
              <a:t>,</a:t>
            </a:r>
            <a:r>
              <a:rPr lang="es" u="sng">
                <a:solidFill>
                  <a:schemeClr val="hlink"/>
                </a:solidFill>
                <a:hlinkClick r:id="rId66"/>
              </a:rPr>
              <a:t>Deduplicator</a:t>
            </a:r>
            <a:r>
              <a:rPr lang="es"/>
              <a:t>,</a:t>
            </a:r>
            <a:r>
              <a:rPr lang="es" u="sng">
                <a:solidFill>
                  <a:schemeClr val="hlink"/>
                </a:solidFill>
                <a:hlinkClick r:id="rId67"/>
              </a:rPr>
              <a:t>DO Portal Expert Bot</a:t>
            </a:r>
            <a:r>
              <a:rPr lang="es"/>
              <a:t>,</a:t>
            </a:r>
            <a:r>
              <a:rPr lang="es" u="sng">
                <a:solidFill>
                  <a:schemeClr val="hlink"/>
                </a:solidFill>
                <a:hlinkClick r:id="rId68"/>
              </a:rPr>
              <a:t>Field Reducer Bot</a:t>
            </a:r>
            <a:r>
              <a:rPr lang="es"/>
              <a:t>,</a:t>
            </a:r>
            <a:r>
              <a:rPr lang="es" u="sng">
                <a:solidFill>
                  <a:schemeClr val="hlink"/>
                </a:solidFill>
                <a:hlinkClick r:id="rId69"/>
              </a:rPr>
              <a:t>Filter</a:t>
            </a:r>
            <a:r>
              <a:rPr lang="es"/>
              <a:t>,</a:t>
            </a:r>
            <a:r>
              <a:rPr lang="es" u="sng">
                <a:solidFill>
                  <a:schemeClr val="hlink"/>
                </a:solidFill>
                <a:hlinkClick r:id="rId70"/>
              </a:rPr>
              <a:t>Format Field</a:t>
            </a:r>
            <a:r>
              <a:rPr lang="es"/>
              <a:t>,</a:t>
            </a:r>
            <a:r>
              <a:rPr lang="es" u="sng">
                <a:solidFill>
                  <a:schemeClr val="hlink"/>
                </a:solidFill>
                <a:hlinkClick r:id="rId71"/>
              </a:rPr>
              <a:t>Generic,DB Lookup</a:t>
            </a:r>
            <a:r>
              <a:rPr lang="es"/>
              <a:t>,</a:t>
            </a:r>
            <a:r>
              <a:rPr lang="es" u="sng">
                <a:solidFill>
                  <a:schemeClr val="hlink"/>
                </a:solidFill>
                <a:hlinkClick r:id="rId72"/>
              </a:rPr>
              <a:t>Gethostbyname</a:t>
            </a:r>
            <a:r>
              <a:rPr lang="es"/>
              <a:t>,</a:t>
            </a:r>
            <a:r>
              <a:rPr lang="es" u="sng">
                <a:solidFill>
                  <a:schemeClr val="hlink"/>
                </a:solidFill>
                <a:hlinkClick r:id="rId73"/>
              </a:rPr>
              <a:t>HTTP Status</a:t>
            </a:r>
            <a:r>
              <a:rPr lang="es"/>
              <a:t>,</a:t>
            </a:r>
            <a:r>
              <a:rPr lang="es" u="sng">
                <a:solidFill>
                  <a:schemeClr val="hlink"/>
                </a:solidFill>
                <a:hlinkClick r:id="rId74"/>
              </a:rPr>
              <a:t>HTTP Content</a:t>
            </a:r>
            <a:r>
              <a:rPr lang="es"/>
              <a:t>,</a:t>
            </a:r>
            <a:r>
              <a:rPr lang="es" u="sng">
                <a:solidFill>
                  <a:schemeClr val="hlink"/>
                </a:solidFill>
                <a:hlinkClick r:id="rId75"/>
              </a:rPr>
              <a:t>IDEA Converter</a:t>
            </a:r>
            <a:r>
              <a:rPr lang="es"/>
              <a:t>,</a:t>
            </a:r>
            <a:r>
              <a:rPr lang="es" u="sng">
                <a:solidFill>
                  <a:schemeClr val="hlink"/>
                </a:solidFill>
                <a:hlinkClick r:id="rId76"/>
              </a:rPr>
              <a:t>Jinja2 Template Expert</a:t>
            </a:r>
            <a:r>
              <a:rPr lang="es"/>
              <a:t>,</a:t>
            </a:r>
            <a:r>
              <a:rPr lang="es" u="sng">
                <a:solidFill>
                  <a:schemeClr val="hlink"/>
                </a:solidFill>
                <a:hlinkClick r:id="rId77"/>
              </a:rPr>
              <a:t>Lookyloo</a:t>
            </a:r>
            <a:r>
              <a:rPr lang="es"/>
              <a:t>,</a:t>
            </a:r>
            <a:r>
              <a:rPr lang="es" u="sng">
                <a:solidFill>
                  <a:schemeClr val="hlink"/>
                </a:solidFill>
                <a:hlinkClick r:id="rId78"/>
              </a:rPr>
              <a:t>MaxMind GeoIP</a:t>
            </a:r>
            <a:r>
              <a:rPr lang="es"/>
              <a:t>,</a:t>
            </a:r>
            <a:r>
              <a:rPr lang="es" u="sng">
                <a:solidFill>
                  <a:schemeClr val="hlink"/>
                </a:solidFill>
                <a:hlinkClick r:id="rId79"/>
              </a:rPr>
              <a:t>MISP</a:t>
            </a:r>
            <a:r>
              <a:rPr lang="es"/>
              <a:t>,</a:t>
            </a:r>
            <a:r>
              <a:rPr lang="es" u="sng">
                <a:solidFill>
                  <a:schemeClr val="hlink"/>
                </a:solidFill>
                <a:hlinkClick r:id="rId80"/>
              </a:rPr>
              <a:t>McAfee Active Response lookup</a:t>
            </a:r>
            <a:r>
              <a:rPr lang="es"/>
              <a:t>,</a:t>
            </a:r>
            <a:r>
              <a:rPr lang="es" u="sng">
                <a:solidFill>
                  <a:schemeClr val="hlink"/>
                </a:solidFill>
                <a:hlinkClick r:id="rId81"/>
              </a:rPr>
              <a:t>Modify</a:t>
            </a:r>
            <a:r>
              <a:rPr lang="es"/>
              <a:t>,</a:t>
            </a:r>
            <a:r>
              <a:rPr lang="es" u="sng">
                <a:solidFill>
                  <a:schemeClr val="hlink"/>
                </a:solidFill>
                <a:hlinkClick r:id="rId82"/>
              </a:rPr>
              <a:t>National CERT,,contact lookup by CERT.AT</a:t>
            </a:r>
            <a:r>
              <a:rPr lang="es"/>
              <a:t>,</a:t>
            </a:r>
            <a:r>
              <a:rPr lang="es" u="sng">
                <a:solidFill>
                  <a:schemeClr val="hlink"/>
                </a:solidFill>
                <a:hlinkClick r:id="rId83"/>
              </a:rPr>
              <a:t>RDAP</a:t>
            </a:r>
            <a:r>
              <a:rPr lang="es"/>
              <a:t>,</a:t>
            </a:r>
            <a:r>
              <a:rPr lang="es" u="sng">
                <a:solidFill>
                  <a:schemeClr val="hlink"/>
                </a:solidFill>
                <a:hlinkClick r:id="rId84"/>
              </a:rPr>
              <a:t>RecordedFuture IP risk</a:t>
            </a:r>
            <a:r>
              <a:rPr lang="es"/>
              <a:t>,</a:t>
            </a:r>
            <a:r>
              <a:rPr lang="es" u="sng">
                <a:solidFill>
                  <a:schemeClr val="hlink"/>
                </a:solidFill>
                <a:hlinkClick r:id="rId85"/>
              </a:rPr>
              <a:t>Reverse DNS</a:t>
            </a:r>
            <a:r>
              <a:rPr lang="es"/>
              <a:t>,</a:t>
            </a:r>
            <a:r>
              <a:rPr lang="es" u="sng">
                <a:solidFill>
                  <a:schemeClr val="hlink"/>
                </a:solidFill>
                <a:hlinkClick r:id="rId86"/>
              </a:rPr>
              <a:t>RFC1918</a:t>
            </a:r>
            <a:r>
              <a:rPr lang="es"/>
              <a:t>,</a:t>
            </a:r>
            <a:r>
              <a:rPr lang="es" u="sng">
                <a:solidFill>
                  <a:schemeClr val="hlink"/>
                </a:solidFill>
                <a:hlinkClick r:id="rId87"/>
              </a:rPr>
              <a:t>RIPE</a:t>
            </a:r>
            <a:r>
              <a:rPr lang="es"/>
              <a:t>,</a:t>
            </a:r>
            <a:r>
              <a:rPr lang="es" u="sng">
                <a:solidFill>
                  <a:schemeClr val="hlink"/>
                </a:solidFill>
                <a:hlinkClick r:id="rId88"/>
              </a:rPr>
              <a:t>Sieve</a:t>
            </a:r>
            <a:r>
              <a:rPr lang="es"/>
              <a:t>,</a:t>
            </a:r>
            <a:r>
              <a:rPr lang="es" u="sng">
                <a:solidFill>
                  <a:schemeClr val="hlink"/>
                </a:solidFill>
                <a:hlinkClick r:id="rId89"/>
              </a:rPr>
              <a:t>Splunk saved search</a:t>
            </a:r>
            <a:r>
              <a:rPr lang="es"/>
              <a:t>,</a:t>
            </a:r>
            <a:r>
              <a:rPr lang="es" u="sng">
                <a:solidFill>
                  <a:schemeClr val="hlink"/>
                </a:solidFill>
                <a:hlinkClick r:id="rId90"/>
              </a:rPr>
              <a:t>Taxonomy</a:t>
            </a:r>
            <a:r>
              <a:rPr lang="es"/>
              <a:t>,</a:t>
            </a:r>
            <a:r>
              <a:rPr lang="es" u="sng">
                <a:solidFill>
                  <a:schemeClr val="hlink"/>
                </a:solidFill>
                <a:hlinkClick r:id="rId91"/>
              </a:rPr>
              <a:t>Threshold</a:t>
            </a:r>
            <a:r>
              <a:rPr lang="es"/>
              <a:t>,</a:t>
            </a:r>
            <a:r>
              <a:rPr lang="es" u="sng">
                <a:solidFill>
                  <a:schemeClr val="hlink"/>
                </a:solidFill>
                <a:hlinkClick r:id="rId92"/>
              </a:rPr>
              <a:t>Tor Nodes</a:t>
            </a:r>
            <a:r>
              <a:rPr lang="es"/>
              <a:t>,</a:t>
            </a:r>
            <a:r>
              <a:rPr lang="es" u="sng">
                <a:solidFill>
                  <a:schemeClr val="hlink"/>
                </a:solidFill>
                <a:hlinkClick r:id="rId93"/>
              </a:rPr>
              <a:t>Trusted Introducer Lookup Expert</a:t>
            </a:r>
            <a:r>
              <a:rPr lang="es"/>
              <a:t>,</a:t>
            </a:r>
            <a:r>
              <a:rPr lang="es" u="sng">
                <a:solidFill>
                  <a:schemeClr val="hlink"/>
                </a:solidFill>
                <a:hlinkClick r:id="rId94"/>
              </a:rPr>
              <a:t>Tuency</a:t>
            </a:r>
            <a:r>
              <a:rPr lang="es"/>
              <a:t>,</a:t>
            </a:r>
            <a:r>
              <a:rPr lang="es" u="sng">
                <a:solidFill>
                  <a:schemeClr val="hlink"/>
                </a:solidFill>
                <a:hlinkClick r:id="rId95"/>
              </a:rPr>
              <a:t>Truncate By Delimiter</a:t>
            </a:r>
            <a:r>
              <a:rPr lang="es"/>
              <a:t>,</a:t>
            </a:r>
            <a:r>
              <a:rPr lang="es" u="sng">
                <a:solidFill>
                  <a:schemeClr val="hlink"/>
                </a:solidFill>
                <a:hlinkClick r:id="rId96"/>
              </a:rPr>
              <a:t>URL</a:t>
            </a:r>
            <a:r>
              <a:rPr lang="es"/>
              <a:t>,</a:t>
            </a:r>
            <a:r>
              <a:rPr lang="es" u="sng">
                <a:solidFill>
                  <a:schemeClr val="hlink"/>
                </a:solidFill>
                <a:hlinkClick r:id="rId97"/>
              </a:rPr>
              <a:t>Url2FQDN</a:t>
            </a:r>
            <a:r>
              <a:rPr lang="es"/>
              <a:t>,</a:t>
            </a:r>
            <a:r>
              <a:rPr lang="es" u="sng">
                <a:solidFill>
                  <a:schemeClr val="hlink"/>
                </a:solidFill>
                <a:hlinkClick r:id="rId98"/>
              </a:rPr>
              <a:t>uWhoisd</a:t>
            </a:r>
            <a:r>
              <a:rPr lang="es"/>
              <a:t>,</a:t>
            </a:r>
            <a:r>
              <a:rPr lang="es" u="sng">
                <a:solidFill>
                  <a:schemeClr val="hlink"/>
                </a:solidFill>
                <a:hlinkClick r:id="rId99"/>
              </a:rPr>
              <a:t>Wait</a:t>
            </a:r>
            <a:r>
              <a:rPr lang="es"/>
              <a:t>,</a:t>
            </a:r>
            <a:r>
              <a:rPr lang="es" u="sng">
                <a:solidFill>
                  <a:schemeClr val="hlink"/>
                </a:solidFill>
                <a:hlinkClick r:id="rId100"/>
              </a:rPr>
              <a:t>Output Bots</a:t>
            </a:r>
            <a:r>
              <a:rPr lang="es"/>
              <a:t>,</a:t>
            </a:r>
            <a:r>
              <a:rPr lang="es" u="sng">
                <a:solidFill>
                  <a:schemeClr val="hlink"/>
                </a:solidFill>
                <a:hlinkClick r:id="rId101"/>
              </a:rPr>
              <a:t>AMQP Topic</a:t>
            </a:r>
            <a:r>
              <a:rPr lang="es"/>
              <a:t>,</a:t>
            </a:r>
            <a:r>
              <a:rPr lang="es" u="sng">
                <a:solidFill>
                  <a:schemeClr val="hlink"/>
                </a:solidFill>
                <a:hlinkClick r:id="rId102"/>
              </a:rPr>
              <a:t>Blackhole</a:t>
            </a:r>
            <a:r>
              <a:rPr lang="es"/>
              <a:t>,</a:t>
            </a:r>
            <a:r>
              <a:rPr lang="es" u="sng">
                <a:solidFill>
                  <a:schemeClr val="hlink"/>
                </a:solidFill>
                <a:hlinkClick r:id="rId103"/>
              </a:rPr>
              <a:t>Bro file</a:t>
            </a:r>
            <a:r>
              <a:rPr lang="es"/>
              <a:t>,</a:t>
            </a:r>
            <a:r>
              <a:rPr lang="es" u="sng">
                <a:solidFill>
                  <a:schemeClr val="hlink"/>
                </a:solidFill>
                <a:hlinkClick r:id="rId104"/>
              </a:rPr>
              <a:t>Elasticsearch </a:t>
            </a:r>
            <a:endParaRPr/>
          </a:p>
          <a:p>
            <a:pPr indent="0" lvl="0" marL="0" rtl="0" algn="l">
              <a:spcBef>
                <a:spcPts val="0"/>
              </a:spcBef>
              <a:spcAft>
                <a:spcPts val="0"/>
              </a:spcAft>
              <a:buNone/>
            </a:pPr>
            <a:r>
              <a:t/>
            </a:r>
            <a:endParaRPr/>
          </a:p>
          <a:p>
            <a:pPr indent="0" lvl="0" marL="0" rtl="0" algn="l">
              <a:spcBef>
                <a:spcPts val="0"/>
              </a:spcBef>
              <a:spcAft>
                <a:spcPts val="0"/>
              </a:spcAft>
              <a:buNone/>
            </a:pPr>
            <a:r>
              <a:rPr lang="es" u="sng">
                <a:solidFill>
                  <a:schemeClr val="hlink"/>
                </a:solidFill>
                <a:hlinkClick r:id="rId105"/>
              </a:rPr>
              <a:t>Output Bot</a:t>
            </a:r>
            <a:r>
              <a:rPr lang="es"/>
              <a:t>,</a:t>
            </a:r>
            <a:r>
              <a:rPr lang="es" u="sng">
                <a:solidFill>
                  <a:schemeClr val="hlink"/>
                </a:solidFill>
                <a:hlinkClick r:id="rId106"/>
              </a:rPr>
              <a:t>File</a:t>
            </a:r>
            <a:r>
              <a:rPr lang="es"/>
              <a:t>,</a:t>
            </a:r>
            <a:r>
              <a:rPr lang="es" u="sng">
                <a:solidFill>
                  <a:schemeClr val="hlink"/>
                </a:solidFill>
                <a:hlinkClick r:id="rId107"/>
              </a:rPr>
              <a:t>Files</a:t>
            </a:r>
            <a:r>
              <a:rPr lang="es"/>
              <a:t>,</a:t>
            </a:r>
            <a:r>
              <a:rPr lang="es" u="sng">
                <a:solidFill>
                  <a:schemeClr val="hlink"/>
                </a:solidFill>
                <a:hlinkClick r:id="rId108"/>
              </a:rPr>
              <a:t>McAfee Enterprise Security Manager</a:t>
            </a:r>
            <a:r>
              <a:rPr lang="es"/>
              <a:t>,</a:t>
            </a:r>
            <a:r>
              <a:rPr lang="es" u="sng">
                <a:solidFill>
                  <a:schemeClr val="hlink"/>
                </a:solidFill>
                <a:hlinkClick r:id="rId109"/>
              </a:rPr>
              <a:t>MISP Feed</a:t>
            </a:r>
            <a:r>
              <a:rPr lang="es"/>
              <a:t>,</a:t>
            </a:r>
            <a:r>
              <a:rPr lang="es" u="sng">
                <a:solidFill>
                  <a:schemeClr val="hlink"/>
                </a:solidFill>
                <a:hlinkClick r:id="rId110"/>
              </a:rPr>
              <a:t>MISP API</a:t>
            </a:r>
            <a:r>
              <a:rPr lang="es"/>
              <a:t>,,</a:t>
            </a:r>
            <a:r>
              <a:rPr lang="es" u="sng">
                <a:solidFill>
                  <a:schemeClr val="hlink"/>
                </a:solidFill>
                <a:hlinkClick r:id="rId111"/>
              </a:rPr>
              <a:t>MongoDB</a:t>
            </a:r>
            <a:r>
              <a:rPr lang="es"/>
              <a:t>,</a:t>
            </a:r>
            <a:r>
              <a:rPr lang="es" u="sng">
                <a:solidFill>
                  <a:schemeClr val="hlink"/>
                </a:solidFill>
                <a:hlinkClick r:id="rId112"/>
              </a:rPr>
              <a:t>Redis</a:t>
            </a:r>
            <a:r>
              <a:rPr lang="es"/>
              <a:t>,</a:t>
            </a:r>
            <a:r>
              <a:rPr lang="es" u="sng">
                <a:solidFill>
                  <a:schemeClr val="hlink"/>
                </a:solidFill>
                <a:hlinkClick r:id="rId113"/>
              </a:rPr>
              <a:t>Request Tracker</a:t>
            </a:r>
            <a:r>
              <a:rPr lang="es"/>
              <a:t>,</a:t>
            </a:r>
            <a:r>
              <a:rPr lang="es" u="sng">
                <a:solidFill>
                  <a:schemeClr val="hlink"/>
                </a:solidFill>
                <a:hlinkClick r:id="rId114"/>
              </a:rPr>
              <a:t>REST API</a:t>
            </a:r>
            <a:r>
              <a:rPr lang="es"/>
              <a:t>,,</a:t>
            </a:r>
            <a:r>
              <a:rPr lang="es" u="sng">
                <a:solidFill>
                  <a:schemeClr val="hlink"/>
                </a:solidFill>
                <a:hlinkClick r:id="rId115"/>
              </a:rPr>
              <a:t>RPZ</a:t>
            </a:r>
            <a:r>
              <a:rPr lang="es"/>
              <a:t>,</a:t>
            </a:r>
            <a:r>
              <a:rPr lang="es" u="sng">
                <a:solidFill>
                  <a:schemeClr val="hlink"/>
                </a:solidFill>
                <a:hlinkClick r:id="rId116"/>
              </a:rPr>
              <a:t>SMTP Output Bot</a:t>
            </a:r>
            <a:r>
              <a:rPr lang="es"/>
              <a:t>,</a:t>
            </a:r>
            <a:r>
              <a:rPr lang="es" u="sng">
                <a:solidFill>
                  <a:schemeClr val="hlink"/>
                </a:solidFill>
                <a:hlinkClick r:id="rId117"/>
              </a:rPr>
              <a:t>SQL</a:t>
            </a:r>
            <a:r>
              <a:rPr lang="es"/>
              <a:t>,</a:t>
            </a:r>
            <a:r>
              <a:rPr lang="es" u="sng">
                <a:solidFill>
                  <a:schemeClr val="hlink"/>
                </a:solidFill>
                <a:hlinkClick r:id="rId118"/>
              </a:rPr>
              <a:t>PostgreSQL</a:t>
            </a:r>
            <a:r>
              <a:rPr lang="es"/>
              <a:t>,</a:t>
            </a:r>
            <a:r>
              <a:rPr lang="es" u="sng">
                <a:solidFill>
                  <a:schemeClr val="hlink"/>
                </a:solidFill>
                <a:hlinkClick r:id="rId119"/>
              </a:rPr>
              <a:t>SQLite</a:t>
            </a:r>
            <a:r>
              <a:rPr lang="es"/>
              <a:t>,</a:t>
            </a:r>
            <a:r>
              <a:rPr lang="es" u="sng">
                <a:solidFill>
                  <a:schemeClr val="hlink"/>
                </a:solidFill>
                <a:hlinkClick r:id="rId120"/>
              </a:rPr>
              <a:t>STOMP</a:t>
            </a:r>
            <a:r>
              <a:rPr lang="es"/>
              <a:t>,</a:t>
            </a:r>
            <a:r>
              <a:rPr lang="es" u="sng">
                <a:solidFill>
                  <a:schemeClr val="hlink"/>
                </a:solidFill>
                <a:hlinkClick r:id="rId121"/>
              </a:rPr>
              <a:t>TCP</a:t>
            </a:r>
            <a:r>
              <a:rPr lang="es"/>
              <a:t>,</a:t>
            </a:r>
            <a:r>
              <a:rPr lang="es" u="sng">
                <a:solidFill>
                  <a:schemeClr val="hlink"/>
                </a:solidFill>
                <a:hlinkClick r:id="rId122"/>
              </a:rPr>
              <a:t>Templated SMTP</a:t>
            </a:r>
            <a:r>
              <a:rPr lang="es"/>
              <a:t>,</a:t>
            </a:r>
            <a:r>
              <a:rPr lang="es" u="sng">
                <a:solidFill>
                  <a:schemeClr val="hlink"/>
                </a:solidFill>
                <a:hlinkClick r:id="rId123"/>
              </a:rPr>
              <a:t>Touch</a:t>
            </a:r>
            <a:r>
              <a:rPr lang="es"/>
              <a:t>,</a:t>
            </a:r>
            <a:r>
              <a:rPr lang="es" u="sng">
                <a:solidFill>
                  <a:schemeClr val="hlink"/>
                </a:solidFill>
                <a:hlinkClick r:id="rId124"/>
              </a:rPr>
              <a:t>UDP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4ee2470820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4ee2470820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Tenemos dos casos más en uso, por un lado creamos alertas y notificamos de aquellas máquinas que realizan un gran </a:t>
            </a:r>
            <a:r>
              <a:rPr lang="es"/>
              <a:t>número</a:t>
            </a:r>
            <a:r>
              <a:rPr lang="es"/>
              <a:t> de conexiones hacia el exterior. Hay veces que ponemos el foco en las conexiones entrantes pero también son muy  importantes las salientes, éstas nos pueden indicar si una máquina ha sido asaltada.</a:t>
            </a:r>
            <a:endParaRPr/>
          </a:p>
          <a:p>
            <a:pPr indent="0" lvl="0" marL="0" rtl="0" algn="l">
              <a:spcBef>
                <a:spcPts val="0"/>
              </a:spcBef>
              <a:spcAft>
                <a:spcPts val="0"/>
              </a:spcAft>
              <a:buNone/>
            </a:pPr>
            <a:r>
              <a:rPr lang="es"/>
              <a:t>Otro caso en uso, ataques de fuerza bruta al servicio ssh. Tal y como hemos hecho antes, tenemos una alerta en opensearch, buscamos la </a:t>
            </a:r>
            <a:r>
              <a:rPr lang="es"/>
              <a:t>amenaza</a:t>
            </a:r>
            <a:r>
              <a:rPr lang="es"/>
              <a:t> clasificada como </a:t>
            </a:r>
            <a:r>
              <a:rPr lang="es"/>
              <a:t>“ SSH User Authentication Brute Force Attempt(40015)”.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Hasta ahora todas las alertas que mandamos a IntelMQ solo mandan mensajes de correo a nosotros y para el caso de tener instalado un cryptominer si tenemos identificada la persona, porque nos viene en el evento, le mandamos un mensaje.</a:t>
            </a:r>
            <a:endParaRPr/>
          </a:p>
          <a:p>
            <a:pPr indent="0" lvl="0" marL="0" rtl="0" algn="l">
              <a:spcBef>
                <a:spcPts val="0"/>
              </a:spcBef>
              <a:spcAft>
                <a:spcPts val="0"/>
              </a:spcAft>
              <a:buNone/>
            </a:pPr>
            <a:r>
              <a:rPr lang="es"/>
              <a:t>Para las alertas de ataques de fuerza bruta y </a:t>
            </a:r>
            <a:r>
              <a:rPr lang="es"/>
              <a:t>número/</a:t>
            </a:r>
            <a:r>
              <a:rPr lang="es"/>
              <a:t> de conexiones elevado, tenemos la idea de bloquear las IPs en tiempo real y compartir esta inteligencia en SinMalos.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Explicar los colores:</a:t>
            </a:r>
            <a:endParaRPr/>
          </a:p>
          <a:p>
            <a:pPr indent="0" lvl="0" marL="0" rtl="0" algn="l">
              <a:spcBef>
                <a:spcPts val="0"/>
              </a:spcBef>
              <a:spcAft>
                <a:spcPts val="0"/>
              </a:spcAft>
              <a:buNone/>
            </a:pPr>
            <a:r>
              <a:rPr lang="es"/>
              <a:t>Rojo -&gt; Colector de mensajes</a:t>
            </a:r>
            <a:endParaRPr/>
          </a:p>
          <a:p>
            <a:pPr indent="0" lvl="0" marL="0" rtl="0" algn="l">
              <a:spcBef>
                <a:spcPts val="0"/>
              </a:spcBef>
              <a:spcAft>
                <a:spcPts val="0"/>
              </a:spcAft>
              <a:buNone/>
            </a:pPr>
            <a:r>
              <a:rPr lang="es"/>
              <a:t>Verde -&gt; Parse de mensajes a eventos</a:t>
            </a:r>
            <a:endParaRPr/>
          </a:p>
          <a:p>
            <a:pPr indent="0" lvl="0" marL="0" rtl="0" algn="l">
              <a:spcBef>
                <a:spcPts val="0"/>
              </a:spcBef>
              <a:spcAft>
                <a:spcPts val="0"/>
              </a:spcAft>
              <a:buNone/>
            </a:pPr>
            <a:r>
              <a:rPr lang="es"/>
              <a:t>Azul -&gt; Expertos, enriquecen el evento</a:t>
            </a:r>
            <a:endParaRPr/>
          </a:p>
          <a:p>
            <a:pPr indent="0" lvl="0" marL="0" rtl="0" algn="l">
              <a:spcBef>
                <a:spcPts val="0"/>
              </a:spcBef>
              <a:spcAft>
                <a:spcPts val="0"/>
              </a:spcAft>
              <a:buNone/>
            </a:pPr>
            <a:r>
              <a:rPr lang="es"/>
              <a:t>Amarillo -&gt; Salida, exportan la información del evento</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Si el color es “apagado” es porque el bot no está activo</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160b9d99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160b9d99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1262ca6ad9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1262ca6ad9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s"/>
              <a:t>Creo que esta diapositiva ya no hace falta. Todos ya sabemos lo necesario que es tener un sistema de recolección de eventos, ¿por qué? </a:t>
            </a:r>
            <a:r>
              <a:rPr lang="es"/>
              <a:t>Podemos</a:t>
            </a:r>
            <a:r>
              <a:rPr lang="es"/>
              <a:t> conocer nuestro entorno, tener una foto de lo que está pasando en tiempo real, podemos analizar y detectar los errores relativos a sistemas, eventos de red, etc. Podemos recolectar eventos de diferentes sistemas, estamos en un ecosistema universitario y tenemos sistemas de todo tipo. El poder recoger los eventos de todos esos sistemas nos permitirá analizar de forma más rápida los incidentes de seguridad.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159d0168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159d0168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rPr>
              <a:t>Creo que ya </a:t>
            </a:r>
            <a:r>
              <a:rPr lang="es">
                <a:solidFill>
                  <a:schemeClr val="dk1"/>
                </a:solidFill>
              </a:rPr>
              <a:t>sabéis</a:t>
            </a:r>
            <a:r>
              <a:rPr lang="es">
                <a:solidFill>
                  <a:schemeClr val="dk1"/>
                </a:solidFill>
              </a:rPr>
              <a:t>, porque lo hemos contado muchas veces, nuestro sistema de recolección de logs. comenzamos con elk, Una imagen vale más que mil palabras.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
                <a:solidFill>
                  <a:schemeClr val="dk1"/>
                </a:solidFill>
              </a:rPr>
              <a:t>Ejemplo de flujos de red, 5m durante el día 5 de junio desde las 15:45 a 15:50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159d016843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159d016843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Es importante es tener un sistema centralizado de logs pero no tenemos tantos ojos para ver logs, por eso es necesario echar mano de sistemas, métodos de automatización y aviso en caso de producirse una alerta: puede ser una </a:t>
            </a:r>
            <a:r>
              <a:rPr lang="es"/>
              <a:t>amenaza</a:t>
            </a:r>
            <a:r>
              <a:rPr lang="es"/>
              <a:t> detectada por el fw o una cantidad de conexiones realizadas desde determinada IP.</a:t>
            </a:r>
            <a:endParaRPr/>
          </a:p>
          <a:p>
            <a:pPr indent="0" lvl="0" marL="0" rtl="0" algn="l">
              <a:spcBef>
                <a:spcPts val="0"/>
              </a:spcBef>
              <a:spcAft>
                <a:spcPts val="0"/>
              </a:spcAft>
              <a:buNone/>
            </a:pPr>
            <a:r>
              <a:rPr lang="es"/>
              <a:t>En el ejemplo, mostramos el dashboard correspondiente a los 10 </a:t>
            </a:r>
            <a:r>
              <a:rPr lang="es"/>
              <a:t>últimos</a:t>
            </a:r>
            <a:r>
              <a:rPr lang="es"/>
              <a:t> minutos de los eventos de amenazas que detecta el fw perimetral. Para poder actuar sobre estos eventos o estás viendo a todas horas el monitor del fw o lanzas una alerta o se te pasan y tienes un problema.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1262ca6ad9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1262ca6ad9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seguimos con opendistro, bla.bla sobre la guerra y por qué lo dejaron, situación actual.</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s"/>
              <a:t>Un sistema que permite recolectar eventos y lanzar alertas es OpenSearch. Opensearch es bla,bla … aunque aquí no venimos a hablar de sistemas de </a:t>
            </a:r>
            <a:r>
              <a:rPr lang="es"/>
              <a:t>recolección</a:t>
            </a:r>
            <a:r>
              <a:rPr lang="es"/>
              <a:t> de eventos, luego hay una </a:t>
            </a:r>
            <a:r>
              <a:rPr lang="es"/>
              <a:t>ponencia</a:t>
            </a:r>
            <a:r>
              <a:rPr lang="es"/>
              <a:t> muy </a:t>
            </a:r>
            <a:r>
              <a:rPr lang="es"/>
              <a:t>interesante</a:t>
            </a:r>
            <a:r>
              <a:rPr lang="es"/>
              <a:t> por parte de nuestro compañero Victor.</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Usamos OpenSearch, comenzamos con elastic, pasamos a opendistro y ahora usamos opensearch con contenedores. es cierto que actualmente estamos usando opendistro y opensearch, dado que estamos migrando al segundo. Opensearch es algo más que un sistema de centralización de logs. tiene unos plugins adicionales como seguridad, gestion de indices, generación de informes, ML y detección de anomalias ( no preguntéis porque no lo hemos probado pero en nuestra mente está hacerlo) pero aquí venimos a hablar de Alerting, el plugin de alertas que tenemos probado y funcionando con algunas alertas.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Actualmente tenemos opendistro, versión descontinuado de opensearch y opensearch en dockers. Cada vez tenemos mas cerca la migración a opensearch.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Hablamos de los plugins, no hemos probado el ml y anomalias pero si alerting que es de lo que venimos a hablar.</a:t>
            </a:r>
            <a:endParaRPr/>
          </a:p>
          <a:p>
            <a:pPr indent="0" lvl="0" marL="0" rtl="0" algn="l">
              <a:spcBef>
                <a:spcPts val="0"/>
              </a:spcBef>
              <a:spcAft>
                <a:spcPts val="0"/>
              </a:spcAft>
              <a:buNone/>
            </a:pPr>
            <a:r>
              <a:t/>
            </a:r>
            <a:endParaRPr/>
          </a:p>
          <a:p>
            <a:pPr indent="0" lvl="0" marL="0" rtl="0" algn="l">
              <a:lnSpc>
                <a:spcPct val="115000"/>
              </a:lnSpc>
              <a:spcBef>
                <a:spcPts val="1100"/>
              </a:spcBef>
              <a:spcAft>
                <a:spcPts val="0"/>
              </a:spcAft>
              <a:buNone/>
            </a:pPr>
            <a:r>
              <a:rPr lang="es" sz="1050" u="sng">
                <a:solidFill>
                  <a:srgbClr val="033160"/>
                </a:solidFill>
                <a:hlinkClick r:id="rId2">
                  <a:extLst>
                    <a:ext uri="{A12FA001-AC4F-418D-AE19-62706E023703}">
                      <ahyp:hlinkClr val="tx"/>
                    </a:ext>
                  </a:extLst>
                </a:hlinkClick>
              </a:rPr>
              <a:t>Seguridad avanzada</a:t>
            </a:r>
            <a:endParaRPr sz="1050" u="sng">
              <a:solidFill>
                <a:srgbClr val="033160"/>
              </a:solidFill>
            </a:endParaRPr>
          </a:p>
          <a:p>
            <a:pPr indent="0" lvl="0" marL="0" rtl="0" algn="l">
              <a:lnSpc>
                <a:spcPct val="115000"/>
              </a:lnSpc>
              <a:spcBef>
                <a:spcPts val="1100"/>
              </a:spcBef>
              <a:spcAft>
                <a:spcPts val="0"/>
              </a:spcAft>
              <a:buNone/>
            </a:pPr>
            <a:r>
              <a:rPr lang="es" sz="1050">
                <a:solidFill>
                  <a:srgbClr val="333333"/>
                </a:solidFill>
              </a:rPr>
              <a:t>Ofrece cifrado, autenticación, autorización y características de auditoría. Incluye integraciones con Active Directory, LDAP, SAML, Kerberos, tokens web de JSON y más. OpenSearch también proporciona un control de acceso detallado basado en roles para índices, documentos y campos.</a:t>
            </a:r>
            <a:endParaRPr sz="1050">
              <a:solidFill>
                <a:srgbClr val="333333"/>
              </a:solidFill>
            </a:endParaRPr>
          </a:p>
          <a:p>
            <a:pPr indent="0" lvl="0" marL="0" rtl="0" algn="l">
              <a:lnSpc>
                <a:spcPct val="115000"/>
              </a:lnSpc>
              <a:spcBef>
                <a:spcPts val="1100"/>
              </a:spcBef>
              <a:spcAft>
                <a:spcPts val="0"/>
              </a:spcAft>
              <a:buNone/>
            </a:pPr>
            <a:r>
              <a:rPr lang="es" sz="1050" u="sng">
                <a:solidFill>
                  <a:srgbClr val="0972D3"/>
                </a:solidFill>
                <a:hlinkClick r:id="rId3">
                  <a:extLst>
                    <a:ext uri="{A12FA001-AC4F-418D-AE19-62706E023703}">
                      <ahyp:hlinkClr val="tx"/>
                    </a:ext>
                  </a:extLst>
                </a:hlinkClick>
              </a:rPr>
              <a:t>Capacidades de búsqueda integradas</a:t>
            </a:r>
            <a:endParaRPr sz="1050" u="sng">
              <a:solidFill>
                <a:srgbClr val="0972D3"/>
              </a:solidFill>
            </a:endParaRPr>
          </a:p>
          <a:p>
            <a:pPr indent="0" lvl="0" marL="0" rtl="0" algn="l">
              <a:lnSpc>
                <a:spcPct val="115000"/>
              </a:lnSpc>
              <a:spcBef>
                <a:spcPts val="1100"/>
              </a:spcBef>
              <a:spcAft>
                <a:spcPts val="0"/>
              </a:spcAft>
              <a:buNone/>
            </a:pPr>
            <a:r>
              <a:rPr lang="es" sz="1050">
                <a:solidFill>
                  <a:srgbClr val="333333"/>
                </a:solidFill>
              </a:rPr>
              <a:t>Ofrece una serie de características que ayudan a personalizar la experiencia de búsqueda, como la consulta de texto completo, autocompletar, la búsqueda por desplazamiento, la puntuación y clasificación personalizables, etc.</a:t>
            </a:r>
            <a:endParaRPr sz="1050">
              <a:solidFill>
                <a:srgbClr val="333333"/>
              </a:solidFill>
            </a:endParaRPr>
          </a:p>
          <a:p>
            <a:pPr indent="0" lvl="0" marL="0" rtl="0" algn="l">
              <a:spcBef>
                <a:spcPts val="1100"/>
              </a:spcBef>
              <a:spcAft>
                <a:spcPts val="0"/>
              </a:spcAft>
              <a:buNone/>
            </a:pPr>
            <a:r>
              <a:t/>
            </a:r>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4">
                  <a:extLst>
                    <a:ext uri="{A12FA001-AC4F-418D-AE19-62706E023703}">
                      <ahyp:hlinkClr val="tx"/>
                    </a:ext>
                  </a:extLst>
                </a:hlinkClick>
              </a:rPr>
              <a:t>Sintaxis de consultas de SQL</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Proporciona la sintaxis de consultas de SQL familiar. Use agregaciones, agrupaciones y cláusulas Where para investigar sus datos. Lea datos como documentos JSON o tablas CSV para que tenga flexibilidad de usar el formato que se ajuste mejor a sus necesidades.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5">
                  <a:extLst>
                    <a:ext uri="{A12FA001-AC4F-418D-AE19-62706E023703}">
                      <ahyp:hlinkClr val="tx"/>
                    </a:ext>
                  </a:extLst>
                </a:hlinkClick>
              </a:rPr>
              <a:t>Compatibilidad de búsqueda en SQL</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Le permite usar la sintaxis conocida de consultas de SQL cuando accede al conjunto enriquecido de capacidades de búsqueda, como la concordancia aproximada, mejora de la puntuación, concordancia de frases, etc.</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6">
                  <a:extLst>
                    <a:ext uri="{A12FA001-AC4F-418D-AE19-62706E023703}">
                      <ahyp:hlinkClr val="tx"/>
                    </a:ext>
                  </a:extLst>
                </a:hlinkClick>
              </a:rPr>
              <a:t>Data Prepper</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Data Prepper es un recopilador de datos del lado servidor, capaz de filtrar, enriquecer, transformar, normalizar y agregar datos para su análisis y visualización posteriores. Data Prepper permite a los usuarios crear canalizaciones para mejorar la vista operativa de las aplicaciones.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7">
                  <a:extLst>
                    <a:ext uri="{A12FA001-AC4F-418D-AE19-62706E023703}">
                      <ahyp:hlinkClr val="tx"/>
                    </a:ext>
                  </a:extLst>
                </a:hlinkClick>
              </a:rPr>
              <a:t>Análisis de rastreos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El análisis de rastreos ofrece una manera de ingerir y visualizar los datos de </a:t>
            </a:r>
            <a:r>
              <a:rPr lang="es" u="sng">
                <a:solidFill>
                  <a:srgbClr val="0972D3"/>
                </a:solidFill>
                <a:hlinkClick r:id="rId8">
                  <a:extLst>
                    <a:ext uri="{A12FA001-AC4F-418D-AE19-62706E023703}">
                      <ahyp:hlinkClr val="tx"/>
                    </a:ext>
                  </a:extLst>
                </a:hlinkClick>
              </a:rPr>
              <a:t>OpenTelemetry</a:t>
            </a:r>
            <a:r>
              <a:rPr lang="es">
                <a:solidFill>
                  <a:schemeClr val="dk1"/>
                </a:solidFill>
              </a:rPr>
              <a:t> en OpenSearch. Estos datos pueden ayudar a buscar y corregir problemas de rendimiento en aplicaciones distribuidas.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9">
                  <a:extLst>
                    <a:ext uri="{A12FA001-AC4F-418D-AE19-62706E023703}">
                      <ahyp:hlinkClr val="tx"/>
                    </a:ext>
                  </a:extLst>
                </a:hlinkClick>
              </a:rPr>
              <a:t>Análisis de uso de aplicaciones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Use el análisis de aplicaciones para crear aplicaciones de observabilidad personalizadas para ver el estado de disponibilidad de sus sistemas, donde puede combinar eventos de registro con datos de rastreos y métricas en una única vista del estado de todo el sistema. Esto le permite cambiar rápidamente entre registros, rastreos y métricas para profundizar en el origen de los problemas.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10">
                  <a:extLst>
                    <a:ext uri="{A12FA001-AC4F-418D-AE19-62706E023703}">
                      <ahyp:hlinkClr val="tx"/>
                    </a:ext>
                  </a:extLst>
                </a:hlinkClick>
              </a:rPr>
              <a:t>Piped Processing Language</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Piped Processing Language proporciona una sintaxis de consultas familiar con un conjunto integral de comandos delimitado por canalizaciones (|) para consultar datos.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11">
                  <a:extLst>
                    <a:ext uri="{A12FA001-AC4F-418D-AE19-62706E023703}">
                      <ahyp:hlinkClr val="tx"/>
                    </a:ext>
                  </a:extLst>
                </a:hlinkClick>
              </a:rPr>
              <a:t>Paneles operativos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Cree paneles operativos para organizar las visualizaciones de observabilidad generadas a partir de </a:t>
            </a:r>
            <a:r>
              <a:rPr lang="es" u="sng">
                <a:solidFill>
                  <a:srgbClr val="0972D3"/>
                </a:solidFill>
                <a:hlinkClick r:id="rId12">
                  <a:extLst>
                    <a:ext uri="{A12FA001-AC4F-418D-AE19-62706E023703}">
                      <ahyp:hlinkClr val="tx"/>
                    </a:ext>
                  </a:extLst>
                </a:hlinkClick>
              </a:rPr>
              <a:t>Piped Processing Language</a:t>
            </a:r>
            <a:r>
              <a:rPr lang="es">
                <a:solidFill>
                  <a:schemeClr val="dk1"/>
                </a:solidFill>
              </a:rPr>
              <a:t> (PPL).</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13">
                  <a:extLst>
                    <a:ext uri="{A12FA001-AC4F-418D-AE19-62706E023703}">
                      <ahyp:hlinkClr val="tx"/>
                    </a:ext>
                  </a:extLst>
                </a:hlinkClick>
              </a:rPr>
              <a:t>Análisis de eventos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Use las consultas de </a:t>
            </a:r>
            <a:r>
              <a:rPr lang="es" u="sng">
                <a:solidFill>
                  <a:srgbClr val="0972D3"/>
                </a:solidFill>
                <a:hlinkClick r:id="rId14">
                  <a:extLst>
                    <a:ext uri="{A12FA001-AC4F-418D-AE19-62706E023703}">
                      <ahyp:hlinkClr val="tx"/>
                    </a:ext>
                  </a:extLst>
                </a:hlinkClick>
              </a:rPr>
              <a:t>Piped Processing Language</a:t>
            </a:r>
            <a:r>
              <a:rPr lang="es">
                <a:solidFill>
                  <a:schemeClr val="dk1"/>
                </a:solidFill>
              </a:rPr>
              <a:t> (PPL) para crear y obtener de forma interactiva distintas visualizaciones de los datos, incluidas correlaciones del registro de rastreos.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15">
                  <a:extLst>
                    <a:ext uri="{A12FA001-AC4F-418D-AE19-62706E023703}">
                      <ahyp:hlinkClr val="tx"/>
                    </a:ext>
                  </a:extLst>
                </a:hlinkClick>
              </a:rPr>
              <a:t>Biblioteca de ML Commons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Use una variedad de algoritmos de machine learning, como kmeans y la detección de anomalías, para entrenar los modelos y predecir las tendencias de los datos. ML Commons se integra directamente en PPL y la API de REST.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16">
                  <a:extLst>
                    <a:ext uri="{A12FA001-AC4F-418D-AE19-62706E023703}">
                      <ahyp:hlinkClr val="tx"/>
                    </a:ext>
                  </a:extLst>
                </a:hlinkClick>
              </a:rPr>
              <a:t>Informes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Programe, exporte y comparta informes de paneles, búsquedas guardadas, alertas y visualizaciones.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17">
                  <a:extLst>
                    <a:ext uri="{A12FA001-AC4F-418D-AE19-62706E023703}">
                      <ahyp:hlinkClr val="tx"/>
                    </a:ext>
                  </a:extLst>
                </a:hlinkClick>
              </a:rPr>
              <a:t>Detección de anomalías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Aproveche la detección de anomalías de machine learning basada en el </a:t>
            </a:r>
            <a:r>
              <a:rPr lang="es" u="sng">
                <a:solidFill>
                  <a:srgbClr val="0972D3"/>
                </a:solidFill>
                <a:hlinkClick r:id="rId18">
                  <a:extLst>
                    <a:ext uri="{A12FA001-AC4F-418D-AE19-62706E023703}">
                      <ahyp:hlinkClr val="tx"/>
                    </a:ext>
                  </a:extLst>
                </a:hlinkClick>
              </a:rPr>
              <a:t>algoritmo Random Cut Forest (RCF)</a:t>
            </a:r>
            <a:r>
              <a:rPr lang="es">
                <a:solidFill>
                  <a:schemeClr val="dk1"/>
                </a:solidFill>
              </a:rPr>
              <a:t> para detectar de forma automática anomalías mientras se capturan los datos. Combine con </a:t>
            </a:r>
            <a:r>
              <a:rPr lang="es" u="sng">
                <a:solidFill>
                  <a:srgbClr val="0972D3"/>
                </a:solidFill>
                <a:hlinkClick r:id="rId19">
                  <a:extLst>
                    <a:ext uri="{A12FA001-AC4F-418D-AE19-62706E023703}">
                      <ahyp:hlinkClr val="tx"/>
                    </a:ext>
                  </a:extLst>
                </a:hlinkClick>
              </a:rPr>
              <a:t>alertas</a:t>
            </a:r>
            <a:r>
              <a:rPr lang="es">
                <a:solidFill>
                  <a:schemeClr val="dk1"/>
                </a:solidFill>
              </a:rPr>
              <a:t> para monitorear datos casi en tiempo real y envíe notificaciones de alerta de forma automática.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20">
                  <a:extLst>
                    <a:ext uri="{A12FA001-AC4F-418D-AE19-62706E023703}">
                      <ahyp:hlinkClr val="tx"/>
                    </a:ext>
                  </a:extLst>
                </a:hlinkClick>
              </a:rPr>
              <a:t>Administración de índices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Defina políticas personalizadas para automatizar tareas de administración de índice de rutina, como reiniciar y eliminar, y aplicarlas a los diseños de indicadores e índices.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21">
                  <a:extLst>
                    <a:ext uri="{A12FA001-AC4F-418D-AE19-62706E023703}">
                      <ahyp:hlinkClr val="tx"/>
                    </a:ext>
                  </a:extLst>
                </a:hlinkClick>
              </a:rPr>
              <a:t>Transformaciones de índices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Cree una vista resumida de los datos centrada en ciertos campos, de modo que pueda visualizar o analizar los datos de distintas maneras. Por ejemplo, suponga que tiene datos de aerolíneas dispersos en varios campos y categorías y quiere ver un resumen de los datos organizados por aerolínea, trimestre y, luego, precio. Puede usar un trabajo de transformación para crear un nuevo índice resumido que esté organizado por esas categorías específicas.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22">
                  <a:extLst>
                    <a:ext uri="{A12FA001-AC4F-418D-AE19-62706E023703}">
                      <ahyp:hlinkClr val="tx"/>
                    </a:ext>
                  </a:extLst>
                </a:hlinkClick>
              </a:rPr>
              <a:t>Acumulaciones de índices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Elija los campos que le interese usar y emplee la acumulación de índices para crear un nuevo índice solo con esos campos agregados en buckets temporales más abultados. Puede almacenar meses o años de datos históricos a una fracción del costo con el mismo rendimiento de consulta.</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23">
                  <a:extLst>
                    <a:ext uri="{A12FA001-AC4F-418D-AE19-62706E023703}">
                      <ahyp:hlinkClr val="tx"/>
                    </a:ext>
                  </a:extLst>
                </a:hlinkClick>
              </a:rPr>
              <a:t>Analizador de rendimiento y marco RCA</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Consulte varias métricas de rendimiento de clúster y agregaciones. Use PerfTop, la interfaz de línea de comandos (CLI) para mostrar y analizar rápidamente esas métricas. Use el marco de análisis de causas de raíz (RCA) para investigar cuestiones de rendimiento y fiabilidad en clústeres.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24">
                  <a:extLst>
                    <a:ext uri="{A12FA001-AC4F-418D-AE19-62706E023703}">
                      <ahyp:hlinkClr val="tx"/>
                    </a:ext>
                  </a:extLst>
                </a:hlinkClick>
              </a:rPr>
              <a:t>Búsqueda asincrónica</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Ejecute consultas complejas sin preocuparse por el tiempo de espera de la consulta; con la búsqueda asíncrona, las consultas se ejecutan en segundo plano. Rastree el progreso de las consultas y obtenga resultados parciales en cuanto estén disponibles.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25">
                  <a:extLst>
                    <a:ext uri="{A12FA001-AC4F-418D-AE19-62706E023703}">
                      <ahyp:hlinkClr val="tx"/>
                    </a:ext>
                  </a:extLst>
                </a:hlinkClick>
              </a:rPr>
              <a:t>Análisis de rastreos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Capture y visualice datos de OpenTelemetry para aplicaciones distribuidas. Visualice el flujo de eventos entre estas aplicaciones para identificar problemas de rendimiento.</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26">
                  <a:extLst>
                    <a:ext uri="{A12FA001-AC4F-418D-AE19-62706E023703}">
                      <ahyp:hlinkClr val="tx"/>
                    </a:ext>
                  </a:extLst>
                </a:hlinkClick>
              </a:rPr>
              <a:t>Alertas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Monitoree datos y envíe notificaciones de alerta de forma automática a inversores. Con una interfaz intuitiva y una API potente, configure, administre y monitoree alertas de forma fácil. Diseñe condiciones de alerta altamente específicas con las capacidades completas de lenguaje de consulta y scripting de OpenSearch.</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27">
                  <a:extLst>
                    <a:ext uri="{A12FA001-AC4F-418D-AE19-62706E023703}">
                      <ahyp:hlinkClr val="tx"/>
                    </a:ext>
                  </a:extLst>
                </a:hlinkClick>
              </a:rPr>
              <a:t>Alertas en buckets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Cree políticas de alertas que notifiquen por tendencias agrupadas de datos. Por ejemplo, puede enviar alertas por cada host que tenga una CPU promedio por encima de un umbral deseado.</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28">
                  <a:extLst>
                    <a:ext uri="{A12FA001-AC4F-418D-AE19-62706E023703}">
                      <ahyp:hlinkClr val="tx"/>
                    </a:ext>
                  </a:extLst>
                </a:hlinkClick>
              </a:rPr>
              <a:t>Replicación entre clústeres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Replique índices, asignaciones y metadatos de un clúster de OpenSearch en otro para crear redundancia entre clústeres o para desviar la carga de las consultas en los informes a un clúster secundario.</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29">
                  <a:extLst>
                    <a:ext uri="{A12FA001-AC4F-418D-AE19-62706E023703}">
                      <ahyp:hlinkClr val="tx"/>
                    </a:ext>
                  </a:extLst>
                </a:hlinkClick>
              </a:rPr>
              <a:t>Búsqueda k-NN</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Con Machine Learning, ejecute el algoritmo de búsqueda del vecino más próximo en miles de millones de documentos a través de cientos de dimensiones con la misma facilidad que ejecutar cualquier consulta normal en OpenSearch. Use agregaciones y filtre cláusulas para perfeccionar operaciones de búsqueda de similitudes. La búsqueda de similitudes de k-NN potencia los casos de uso, como recomendaciones de producto, detección de fraude, búsqueda de video e imagen, búsqueda de documentos relacionados y más.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30">
                  <a:extLst>
                    <a:ext uri="{A12FA001-AC4F-418D-AE19-62706E023703}">
                      <ahyp:hlinkClr val="tx"/>
                    </a:ext>
                  </a:extLst>
                </a:hlinkClick>
              </a:rPr>
              <a:t>Blocs de notas de paneles</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Combine paneles, visualizaciones, texto y más para brindar contexto y explicaciones detalladas al analizar datos.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 u="sng">
                <a:solidFill>
                  <a:srgbClr val="0972D3"/>
                </a:solidFill>
                <a:hlinkClick r:id="rId31">
                  <a:extLst>
                    <a:ext uri="{A12FA001-AC4F-418D-AE19-62706E023703}">
                      <ahyp:hlinkClr val="tx"/>
                    </a:ext>
                  </a:extLst>
                </a:hlinkClick>
              </a:rPr>
              <a:t>Clientes de OpenSearch</a:t>
            </a:r>
            <a:endParaRPr u="sng">
              <a:solidFill>
                <a:srgbClr val="0972D3"/>
              </a:solidFill>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rPr>
              <a:t>OpenSearch admite una variedad de clientes de lenguaje, como Go, JavaScript, Python, Java y más. Use estos clientes para crear aplicaciones que se integren directamente en OpenSearch.</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13761e7a8b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13761e7a8b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rPr>
              <a:t>Casos en uso.</a:t>
            </a:r>
            <a:endParaRPr>
              <a:solidFill>
                <a:schemeClr val="dk1"/>
              </a:solidFill>
            </a:endParaRPr>
          </a:p>
          <a:p>
            <a:pPr indent="0" lvl="0" marL="0" rtl="0" algn="l">
              <a:spcBef>
                <a:spcPts val="0"/>
              </a:spcBef>
              <a:spcAft>
                <a:spcPts val="0"/>
              </a:spcAft>
              <a:buNone/>
            </a:pPr>
            <a:r>
              <a:rPr lang="es">
                <a:solidFill>
                  <a:schemeClr val="dk1"/>
                </a:solidFill>
              </a:rPr>
              <a:t>Chunguitos. Es el hermano pequeño de SinMalos, Victor de la UAM ya os ha hablado de sinmalos. Chunguitos es nuestro sistema de bloqueo </a:t>
            </a:r>
            <a:r>
              <a:rPr lang="es">
                <a:solidFill>
                  <a:schemeClr val="dk1"/>
                </a:solidFill>
              </a:rPr>
              <a:t>automático</a:t>
            </a:r>
            <a:r>
              <a:rPr lang="es">
                <a:solidFill>
                  <a:schemeClr val="dk1"/>
                </a:solidFill>
              </a:rPr>
              <a:t> en tiempo real.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
                <a:solidFill>
                  <a:schemeClr val="dk1"/>
                </a:solidFill>
              </a:rPr>
              <a:t>Tenemos los logs del fw perimetral, ¿qué podemos hacer? </a:t>
            </a:r>
            <a:r>
              <a:rPr lang="es">
                <a:solidFill>
                  <a:schemeClr val="dk1"/>
                </a:solidFill>
              </a:rPr>
              <a:t>Podemos</a:t>
            </a:r>
            <a:r>
              <a:rPr lang="es">
                <a:solidFill>
                  <a:schemeClr val="dk1"/>
                </a:solidFill>
              </a:rPr>
              <a:t> analizar el tráfico </a:t>
            </a:r>
            <a:r>
              <a:rPr lang="es">
                <a:solidFill>
                  <a:schemeClr val="dk1"/>
                </a:solidFill>
              </a:rPr>
              <a:t>en la entrada</a:t>
            </a:r>
            <a:r>
              <a:rPr lang="es">
                <a:solidFill>
                  <a:schemeClr val="dk1"/>
                </a:solidFill>
              </a:rPr>
              <a:t> y detectar los ataques de escaneos agresivos. Este tipo de conexiones tienen un gran impacto en cualquier infraestructura de red y en algunos casos son cortinas de humo que impiden ver lo que realmente está pasando, otro tipo de ataque por ejemplo. La idea es detectar y parar, ésto hace Chunguitos.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
                <a:solidFill>
                  <a:schemeClr val="dk1"/>
                </a:solidFill>
              </a:rPr>
              <a:t>¿Cómo lo hacemos? Gracias al plugin de Alerting de OpenSearch. </a:t>
            </a:r>
            <a:r>
              <a:rPr lang="es">
                <a:solidFill>
                  <a:schemeClr val="dk1"/>
                </a:solidFill>
              </a:rPr>
              <a:t>Monitorizamos</a:t>
            </a:r>
            <a:r>
              <a:rPr lang="es">
                <a:solidFill>
                  <a:schemeClr val="dk1"/>
                </a:solidFill>
              </a:rPr>
              <a:t> las conexiones entrantes, con una logica aplicada, tantas conexiones desde una misma ip a un conjunto de direcciones ip de nuestro rango, entonces se bloquean y se aplica sanción.</a:t>
            </a:r>
            <a:endParaRPr>
              <a:solidFill>
                <a:schemeClr val="dk1"/>
              </a:solidFill>
            </a:endParaRPr>
          </a:p>
          <a:p>
            <a:pPr indent="0" lvl="0" marL="0" rtl="0" algn="l">
              <a:spcBef>
                <a:spcPts val="0"/>
              </a:spcBef>
              <a:spcAft>
                <a:spcPts val="0"/>
              </a:spcAft>
              <a:buNone/>
            </a:pPr>
            <a:r>
              <a:rPr lang="es">
                <a:solidFill>
                  <a:schemeClr val="dk1"/>
                </a:solidFill>
              </a:rPr>
              <a:t>en el siguiente grafico se explica el proceso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4ee247082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4ee247082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se recibe la conexion, hasta ahora no sabemos si es ataque o no, los logs de </a:t>
            </a:r>
            <a:r>
              <a:rPr lang="es">
                <a:solidFill>
                  <a:schemeClr val="dk1"/>
                </a:solidFill>
              </a:rPr>
              <a:t>tráfico</a:t>
            </a:r>
            <a:r>
              <a:rPr lang="es">
                <a:solidFill>
                  <a:schemeClr val="dk1"/>
                </a:solidFill>
              </a:rPr>
              <a:t> son enviados a opensearch, donde comprobamos si esa ip está en nuestro sistema de bloqueo, si no lo está analizamos el numero de conexiones que está realizando esa ip.</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Tenemos creada una alerta de tal forma que se consulta el número de conexiones que ha realizado un ip origen a un rango de direcciones ip destino de nuestra institución en un tiempo determinado, corto. Si base a el número de conexiones bloqueamos </a:t>
            </a:r>
            <a:r>
              <a:rPr lang="es">
                <a:solidFill>
                  <a:schemeClr val="dk1"/>
                </a:solidFill>
              </a:rPr>
              <a:t>inmediatamente</a:t>
            </a:r>
            <a:r>
              <a:rPr lang="es">
                <a:solidFill>
                  <a:schemeClr val="dk1"/>
                </a:solidFill>
              </a:rPr>
              <a:t> en el fw y añadimos esa IP en nuestro sistema de bloqueo, chunguitos.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Si la IP ya estaba en nuestro sistema de bloqueo, le penalizamos. Le dejamos bloqueada durante más tiempo.</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Se generan una lista de IOCs que es compartida en Minemeld. y ¿qué es minemeld?</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13761e7a8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13761e7a8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Minemeld proyecto </a:t>
            </a:r>
            <a:r>
              <a:rPr lang="es"/>
              <a:t>open</a:t>
            </a:r>
            <a:r>
              <a:rPr lang="es"/>
              <a:t> source de PaloAlto, descontinuado. Permite compartir inteligencia. No voy a hacer mucho </a:t>
            </a:r>
            <a:r>
              <a:rPr lang="es"/>
              <a:t>hincapié</a:t>
            </a:r>
            <a:r>
              <a:rPr lang="es"/>
              <a:t> en esto porque estamos en proceso de evaluación y migración a otros sistemas, MISP y/o IntelMQ.</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Las IPs generadas por nuestra institución son añadidas a Minemeld. Minemeld permite compartir mineros con otros minemeld, tipo “federados”,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Hay un proyecto en marcha para hacer un “Sin-Malos venido a más/hormonado”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51d42eb5e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51d42eb5e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rPr>
              <a:t>Casos en uso.</a:t>
            </a:r>
            <a:endParaRPr>
              <a:solidFill>
                <a:schemeClr val="dk1"/>
              </a:solidFill>
            </a:endParaRPr>
          </a:p>
          <a:p>
            <a:pPr indent="0" lvl="0" marL="0" rtl="0" algn="l">
              <a:spcBef>
                <a:spcPts val="0"/>
              </a:spcBef>
              <a:spcAft>
                <a:spcPts val="0"/>
              </a:spcAft>
              <a:buNone/>
            </a:pPr>
            <a:r>
              <a:rPr lang="es">
                <a:solidFill>
                  <a:schemeClr val="dk1"/>
                </a:solidFill>
              </a:rPr>
              <a:t>Chunguitos. Es el hermano pequeño de SinMalos, Victor de la UAM ya os ha hablado de sinmalos. Chunguitos es nuestro sistema de bloqueo automático en tiempo real.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
                <a:solidFill>
                  <a:schemeClr val="dk1"/>
                </a:solidFill>
              </a:rPr>
              <a:t>Tenemos los logs del fw perimetral, ¿qué podemos hacer? Podemos analizar el tráfico en la entrada y detectar los ataques de escaneos agresivos. Este tipo de conexiones tienen un gran impacto en cualquier infraestructura de red y en algunos casos son cortinas de humo que impiden ver lo que realmente está pasando, otro tipo de ataque por ejemplo. La idea es detectar y parar, ésto hace Chunguitos.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
                <a:solidFill>
                  <a:schemeClr val="dk1"/>
                </a:solidFill>
              </a:rPr>
              <a:t>¿Cómo lo hacemos? Gracias al plugin de Alerting de OpenSearch. Monitorizamos las conexiones entrantes, con una logica aplicada, tantas conexiones desde una misma ip a un conjunto de direcciones ip de nuestro rango, entonces se bloquean y se aplica sanción.</a:t>
            </a:r>
            <a:endParaRPr>
              <a:solidFill>
                <a:schemeClr val="dk1"/>
              </a:solidFill>
            </a:endParaRPr>
          </a:p>
          <a:p>
            <a:pPr indent="0" lvl="0" marL="0" rtl="0" algn="l">
              <a:spcBef>
                <a:spcPts val="0"/>
              </a:spcBef>
              <a:spcAft>
                <a:spcPts val="0"/>
              </a:spcAft>
              <a:buNone/>
            </a:pPr>
            <a:r>
              <a:rPr lang="es">
                <a:solidFill>
                  <a:schemeClr val="dk1"/>
                </a:solidFill>
              </a:rPr>
              <a:t>en el siguiente grafico se explica el proceso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ada"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680650" y="796750"/>
            <a:ext cx="6567300" cy="9777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sz="2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1680650" y="1832025"/>
            <a:ext cx="66402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
        <p:nvSpPr>
          <p:cNvPr id="13" name="Google Shape;13;p2"/>
          <p:cNvSpPr/>
          <p:nvPr/>
        </p:nvSpPr>
        <p:spPr>
          <a:xfrm>
            <a:off x="0" y="3475975"/>
            <a:ext cx="9144000" cy="1667400"/>
          </a:xfrm>
          <a:prstGeom prst="rect">
            <a:avLst/>
          </a:prstGeom>
          <a:solidFill>
            <a:srgbClr val="001D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SDIC - Portada negativo A4 - Web.png" id="14" name="Google Shape;14;p2"/>
          <p:cNvPicPr preferRelativeResize="0"/>
          <p:nvPr/>
        </p:nvPicPr>
        <p:blipFill rotWithShape="1">
          <a:blip r:embed="rId2">
            <a:alphaModFix/>
          </a:blip>
          <a:srcRect b="23737" l="0" r="0" t="11175"/>
          <a:stretch/>
        </p:blipFill>
        <p:spPr>
          <a:xfrm>
            <a:off x="0" y="3605400"/>
            <a:ext cx="7504650" cy="1385700"/>
          </a:xfrm>
          <a:prstGeom prst="rect">
            <a:avLst/>
          </a:prstGeom>
          <a:noFill/>
          <a:ln>
            <a:noFill/>
          </a:ln>
        </p:spPr>
      </p:pic>
      <p:sp>
        <p:nvSpPr>
          <p:cNvPr id="15" name="Google Shape;15;p2"/>
          <p:cNvSpPr/>
          <p:nvPr/>
        </p:nvSpPr>
        <p:spPr>
          <a:xfrm>
            <a:off x="1565750" y="3684750"/>
            <a:ext cx="114900" cy="1385700"/>
          </a:xfrm>
          <a:prstGeom prst="rect">
            <a:avLst/>
          </a:prstGeom>
          <a:solidFill>
            <a:srgbClr val="001D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 name="Google Shape;16;p2"/>
          <p:cNvCxnSpPr>
            <a:endCxn id="15" idx="0"/>
          </p:cNvCxnSpPr>
          <p:nvPr/>
        </p:nvCxnSpPr>
        <p:spPr>
          <a:xfrm rot="10800000">
            <a:off x="1623200" y="3684750"/>
            <a:ext cx="2100" cy="1156200"/>
          </a:xfrm>
          <a:prstGeom prst="straightConnector1">
            <a:avLst/>
          </a:prstGeom>
          <a:noFill/>
          <a:ln cap="flat" cmpd="sng" w="19050">
            <a:solidFill>
              <a:srgbClr val="FFFFFF"/>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de presentacion" type="secHead">
  <p:cSld name="SECTION_HEADER">
    <p:spTree>
      <p:nvGrpSpPr>
        <p:cNvPr id="17" name="Shape 17"/>
        <p:cNvGrpSpPr/>
        <p:nvPr/>
      </p:nvGrpSpPr>
      <p:grpSpPr>
        <a:xfrm>
          <a:off x="0" y="0"/>
          <a:ext cx="0" cy="0"/>
          <a:chOff x="0" y="0"/>
          <a:chExt cx="0" cy="0"/>
        </a:xfrm>
      </p:grpSpPr>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pic>
        <p:nvPicPr>
          <p:cNvPr descr="SDIC - Portada A4 - Impreso.jpg" id="19" name="Google Shape;19;p3"/>
          <p:cNvPicPr preferRelativeResize="0"/>
          <p:nvPr/>
        </p:nvPicPr>
        <p:blipFill rotWithShape="1">
          <a:blip r:embed="rId2">
            <a:alphaModFix/>
          </a:blip>
          <a:srcRect b="0" l="3552" r="-1141" t="25149"/>
          <a:stretch/>
        </p:blipFill>
        <p:spPr>
          <a:xfrm>
            <a:off x="1116900" y="1966013"/>
            <a:ext cx="8027100" cy="1211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236250"/>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863550"/>
            <a:ext cx="8520600" cy="3705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00E77"/>
              </a:buClr>
              <a:buSzPts val="1800"/>
              <a:buChar char="■"/>
              <a:defRPr/>
            </a:lvl1pPr>
            <a:lvl2pPr indent="-317500" lvl="1" marL="914400">
              <a:spcBef>
                <a:spcPts val="0"/>
              </a:spcBef>
              <a:spcAft>
                <a:spcPts val="0"/>
              </a:spcAft>
              <a:buClr>
                <a:schemeClr val="dk2"/>
              </a:buClr>
              <a:buSzPts val="1400"/>
              <a:buChar char="■"/>
              <a:defRPr>
                <a:solidFill>
                  <a:schemeClr val="dk2"/>
                </a:solidFill>
              </a:defRPr>
            </a:lvl2pPr>
            <a:lvl3pPr indent="-317500" lvl="2" marL="1371600">
              <a:spcBef>
                <a:spcPts val="0"/>
              </a:spcBef>
              <a:spcAft>
                <a:spcPts val="0"/>
              </a:spcAft>
              <a:buClr>
                <a:schemeClr val="dk2"/>
              </a:buClr>
              <a:buSzPts val="1400"/>
              <a:buChar char="■"/>
              <a:defRPr>
                <a:solidFill>
                  <a:schemeClr val="dk2"/>
                </a:solidFill>
              </a:defRPr>
            </a:lvl3pPr>
            <a:lvl4pPr indent="-317500" lvl="3" marL="1828800">
              <a:spcBef>
                <a:spcPts val="0"/>
              </a:spcBef>
              <a:spcAft>
                <a:spcPts val="0"/>
              </a:spcAft>
              <a:buClr>
                <a:schemeClr val="dk2"/>
              </a:buClr>
              <a:buSzPts val="1400"/>
              <a:buChar char="■"/>
              <a:defRPr>
                <a:solidFill>
                  <a:schemeClr val="dk2"/>
                </a:solidFill>
              </a:defRPr>
            </a:lvl4pPr>
            <a:lvl5pPr indent="-317500" lvl="4" marL="2286000">
              <a:spcBef>
                <a:spcPts val="0"/>
              </a:spcBef>
              <a:spcAft>
                <a:spcPts val="0"/>
              </a:spcAft>
              <a:buClr>
                <a:schemeClr val="dk2"/>
              </a:buClr>
              <a:buSzPts val="1400"/>
              <a:buChar char="■"/>
              <a:defRPr>
                <a:solidFill>
                  <a:schemeClr val="dk2"/>
                </a:solidFill>
              </a:defRPr>
            </a:lvl5pPr>
            <a:lvl6pPr indent="-317500" lvl="5" marL="2743200">
              <a:spcBef>
                <a:spcPts val="0"/>
              </a:spcBef>
              <a:spcAft>
                <a:spcPts val="0"/>
              </a:spcAft>
              <a:buClr>
                <a:schemeClr val="dk2"/>
              </a:buClr>
              <a:buSzPts val="1400"/>
              <a:buChar char="■"/>
              <a:defRPr>
                <a:solidFill>
                  <a:schemeClr val="dk2"/>
                </a:solidFill>
              </a:defRPr>
            </a:lvl6pPr>
            <a:lvl7pPr indent="-317500" lvl="6" marL="3200400">
              <a:spcBef>
                <a:spcPts val="0"/>
              </a:spcBef>
              <a:spcAft>
                <a:spcPts val="0"/>
              </a:spcAft>
              <a:buClr>
                <a:schemeClr val="dk2"/>
              </a:buClr>
              <a:buSzPts val="1400"/>
              <a:buChar char="■"/>
              <a:defRPr>
                <a:solidFill>
                  <a:schemeClr val="dk2"/>
                </a:solidFill>
              </a:defRPr>
            </a:lvl7pPr>
            <a:lvl8pPr indent="-317500" lvl="7" marL="3657600">
              <a:spcBef>
                <a:spcPts val="0"/>
              </a:spcBef>
              <a:spcAft>
                <a:spcPts val="0"/>
              </a:spcAft>
              <a:buClr>
                <a:schemeClr val="dk2"/>
              </a:buClr>
              <a:buSzPts val="1400"/>
              <a:buChar char="■"/>
              <a:defRPr>
                <a:solidFill>
                  <a:schemeClr val="dk2"/>
                </a:solidFill>
              </a:defRPr>
            </a:lvl8pPr>
            <a:lvl9pPr indent="-317500" lvl="8" marL="4114800">
              <a:spcBef>
                <a:spcPts val="0"/>
              </a:spcBef>
              <a:spcAft>
                <a:spcPts val="0"/>
              </a:spcAft>
              <a:buClr>
                <a:schemeClr val="dk2"/>
              </a:buClr>
              <a:buSzPts val="1400"/>
              <a:buChar char="■"/>
              <a:defRPr>
                <a:solidFill>
                  <a:schemeClr val="dk2"/>
                </a:solidFill>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pic>
        <p:nvPicPr>
          <p:cNvPr descr="SDIC - Identificador con denominador - Web.png" id="24" name="Google Shape;24;p4"/>
          <p:cNvPicPr preferRelativeResize="0"/>
          <p:nvPr/>
        </p:nvPicPr>
        <p:blipFill>
          <a:blip r:embed="rId2">
            <a:alphaModFix/>
          </a:blip>
          <a:stretch>
            <a:fillRect/>
          </a:stretch>
        </p:blipFill>
        <p:spPr>
          <a:xfrm>
            <a:off x="148950" y="4661654"/>
            <a:ext cx="2681144" cy="417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exto en azul" type="titleOnly">
  <p:cSld name="TITLE_ONLY">
    <p:spTree>
      <p:nvGrpSpPr>
        <p:cNvPr id="25" name="Shape 25"/>
        <p:cNvGrpSpPr/>
        <p:nvPr/>
      </p:nvGrpSpPr>
      <p:grpSpPr>
        <a:xfrm>
          <a:off x="0" y="0"/>
          <a:ext cx="0" cy="0"/>
          <a:chOff x="0" y="0"/>
          <a:chExt cx="0" cy="0"/>
        </a:xfrm>
      </p:grpSpPr>
      <p:sp>
        <p:nvSpPr>
          <p:cNvPr id="26" name="Google Shape;26;p5"/>
          <p:cNvSpPr txBox="1"/>
          <p:nvPr>
            <p:ph type="title"/>
          </p:nvPr>
        </p:nvSpPr>
        <p:spPr>
          <a:xfrm>
            <a:off x="1513550" y="3117250"/>
            <a:ext cx="7630500" cy="572700"/>
          </a:xfrm>
          <a:prstGeom prst="rect">
            <a:avLst/>
          </a:prstGeom>
          <a:solidFill>
            <a:srgbClr val="001D85"/>
          </a:solidFill>
        </p:spPr>
        <p:txBody>
          <a:bodyPr anchorCtr="0" anchor="t" bIns="91425" lIns="91425" spcFirstLastPara="1" rIns="91425" wrap="square" tIns="91425">
            <a:noAutofit/>
          </a:bodyPr>
          <a:lstStyle>
            <a:lvl1pPr lvl="0">
              <a:spcBef>
                <a:spcPts val="0"/>
              </a:spcBef>
              <a:spcAft>
                <a:spcPts val="0"/>
              </a:spcAft>
              <a:buClr>
                <a:srgbClr val="FFFFFF"/>
              </a:buClr>
              <a:buSzPts val="2200"/>
              <a:buNone/>
              <a:defRPr>
                <a:solidFill>
                  <a:srgbClr val="FFFFFF"/>
                </a:solidFill>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pic>
        <p:nvPicPr>
          <p:cNvPr descr="SDIC - Identificador con denominador - Web.png" id="28" name="Google Shape;28;p5"/>
          <p:cNvPicPr preferRelativeResize="0"/>
          <p:nvPr/>
        </p:nvPicPr>
        <p:blipFill>
          <a:blip r:embed="rId2">
            <a:alphaModFix/>
          </a:blip>
          <a:stretch>
            <a:fillRect/>
          </a:stretch>
        </p:blipFill>
        <p:spPr>
          <a:xfrm>
            <a:off x="148950" y="4661654"/>
            <a:ext cx="2681144" cy="417600"/>
          </a:xfrm>
          <a:prstGeom prst="rect">
            <a:avLst/>
          </a:prstGeom>
          <a:noFill/>
          <a:ln>
            <a:noFill/>
          </a:ln>
        </p:spPr>
      </p:pic>
      <p:sp>
        <p:nvSpPr>
          <p:cNvPr id="29" name="Google Shape;29;p5"/>
          <p:cNvSpPr/>
          <p:nvPr/>
        </p:nvSpPr>
        <p:spPr>
          <a:xfrm>
            <a:off x="0" y="4587650"/>
            <a:ext cx="9144000" cy="31200"/>
          </a:xfrm>
          <a:prstGeom prst="rect">
            <a:avLst/>
          </a:prstGeom>
          <a:solidFill>
            <a:srgbClr val="001D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exto en fondo blanco">
  <p:cSld name="TITLE_ONLY_1">
    <p:spTree>
      <p:nvGrpSpPr>
        <p:cNvPr id="30" name="Shape 30"/>
        <p:cNvGrpSpPr/>
        <p:nvPr/>
      </p:nvGrpSpPr>
      <p:grpSpPr>
        <a:xfrm>
          <a:off x="0" y="0"/>
          <a:ext cx="0" cy="0"/>
          <a:chOff x="0" y="0"/>
          <a:chExt cx="0" cy="0"/>
        </a:xfrm>
      </p:grpSpPr>
      <p:sp>
        <p:nvSpPr>
          <p:cNvPr id="31" name="Google Shape;31;p6"/>
          <p:cNvSpPr txBox="1"/>
          <p:nvPr>
            <p:ph type="title"/>
          </p:nvPr>
        </p:nvSpPr>
        <p:spPr>
          <a:xfrm>
            <a:off x="1513550" y="3117250"/>
            <a:ext cx="7630500" cy="572700"/>
          </a:xfrm>
          <a:prstGeom prst="rect">
            <a:avLst/>
          </a:prstGeom>
          <a:solidFill>
            <a:srgbClr val="FFFFFF"/>
          </a:solidFill>
        </p:spPr>
        <p:txBody>
          <a:bodyPr anchorCtr="0" anchor="t" bIns="91425" lIns="91425" spcFirstLastPara="1" rIns="91425" wrap="square" tIns="91425">
            <a:noAutofit/>
          </a:bodyPr>
          <a:lstStyle>
            <a:lvl1pPr lvl="0" rtl="0">
              <a:spcBef>
                <a:spcPts val="0"/>
              </a:spcBef>
              <a:spcAft>
                <a:spcPts val="0"/>
              </a:spcAft>
              <a:buSzPts val="2200"/>
              <a:buNone/>
              <a:defRPr/>
            </a:lvl1pPr>
            <a:lvl2pPr lvl="1" rtl="0">
              <a:spcBef>
                <a:spcPts val="0"/>
              </a:spcBef>
              <a:spcAft>
                <a:spcPts val="0"/>
              </a:spcAft>
              <a:buClr>
                <a:srgbClr val="000E77"/>
              </a:buClr>
              <a:buSzPts val="2800"/>
              <a:buNone/>
              <a:defRPr>
                <a:solidFill>
                  <a:srgbClr val="000E77"/>
                </a:solidFill>
              </a:defRPr>
            </a:lvl2pPr>
            <a:lvl3pPr lvl="2" rtl="0">
              <a:spcBef>
                <a:spcPts val="0"/>
              </a:spcBef>
              <a:spcAft>
                <a:spcPts val="0"/>
              </a:spcAft>
              <a:buClr>
                <a:srgbClr val="000E77"/>
              </a:buClr>
              <a:buSzPts val="2800"/>
              <a:buNone/>
              <a:defRPr>
                <a:solidFill>
                  <a:srgbClr val="000E77"/>
                </a:solidFill>
              </a:defRPr>
            </a:lvl3pPr>
            <a:lvl4pPr lvl="3" rtl="0">
              <a:spcBef>
                <a:spcPts val="0"/>
              </a:spcBef>
              <a:spcAft>
                <a:spcPts val="0"/>
              </a:spcAft>
              <a:buClr>
                <a:srgbClr val="000E77"/>
              </a:buClr>
              <a:buSzPts val="2800"/>
              <a:buNone/>
              <a:defRPr>
                <a:solidFill>
                  <a:srgbClr val="000E77"/>
                </a:solidFill>
              </a:defRPr>
            </a:lvl4pPr>
            <a:lvl5pPr lvl="4" rtl="0">
              <a:spcBef>
                <a:spcPts val="0"/>
              </a:spcBef>
              <a:spcAft>
                <a:spcPts val="0"/>
              </a:spcAft>
              <a:buClr>
                <a:srgbClr val="000E77"/>
              </a:buClr>
              <a:buSzPts val="2800"/>
              <a:buNone/>
              <a:defRPr>
                <a:solidFill>
                  <a:srgbClr val="000E77"/>
                </a:solidFill>
              </a:defRPr>
            </a:lvl5pPr>
            <a:lvl6pPr lvl="5" rtl="0">
              <a:spcBef>
                <a:spcPts val="0"/>
              </a:spcBef>
              <a:spcAft>
                <a:spcPts val="0"/>
              </a:spcAft>
              <a:buClr>
                <a:srgbClr val="000E77"/>
              </a:buClr>
              <a:buSzPts val="2800"/>
              <a:buNone/>
              <a:defRPr>
                <a:solidFill>
                  <a:srgbClr val="000E77"/>
                </a:solidFill>
              </a:defRPr>
            </a:lvl6pPr>
            <a:lvl7pPr lvl="6" rtl="0">
              <a:spcBef>
                <a:spcPts val="0"/>
              </a:spcBef>
              <a:spcAft>
                <a:spcPts val="0"/>
              </a:spcAft>
              <a:buClr>
                <a:srgbClr val="000E77"/>
              </a:buClr>
              <a:buSzPts val="2800"/>
              <a:buNone/>
              <a:defRPr>
                <a:solidFill>
                  <a:srgbClr val="000E77"/>
                </a:solidFill>
              </a:defRPr>
            </a:lvl7pPr>
            <a:lvl8pPr lvl="7" rtl="0">
              <a:spcBef>
                <a:spcPts val="0"/>
              </a:spcBef>
              <a:spcAft>
                <a:spcPts val="0"/>
              </a:spcAft>
              <a:buClr>
                <a:srgbClr val="000E77"/>
              </a:buClr>
              <a:buSzPts val="2800"/>
              <a:buNone/>
              <a:defRPr>
                <a:solidFill>
                  <a:srgbClr val="000E77"/>
                </a:solidFill>
              </a:defRPr>
            </a:lvl8pPr>
            <a:lvl9pPr lvl="8" rtl="0">
              <a:spcBef>
                <a:spcPts val="0"/>
              </a:spcBef>
              <a:spcAft>
                <a:spcPts val="0"/>
              </a:spcAft>
              <a:buClr>
                <a:srgbClr val="000E77"/>
              </a:buClr>
              <a:buSzPts val="2800"/>
              <a:buNone/>
              <a:defRPr>
                <a:solidFill>
                  <a:srgbClr val="000E77"/>
                </a:solidFill>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pic>
        <p:nvPicPr>
          <p:cNvPr descr="SDIC - Identificador con denominador - Web.png" id="33" name="Google Shape;33;p6"/>
          <p:cNvPicPr preferRelativeResize="0"/>
          <p:nvPr/>
        </p:nvPicPr>
        <p:blipFill>
          <a:blip r:embed="rId2">
            <a:alphaModFix/>
          </a:blip>
          <a:stretch>
            <a:fillRect/>
          </a:stretch>
        </p:blipFill>
        <p:spPr>
          <a:xfrm>
            <a:off x="148950" y="4661654"/>
            <a:ext cx="2681144" cy="417600"/>
          </a:xfrm>
          <a:prstGeom prst="rect">
            <a:avLst/>
          </a:prstGeom>
          <a:noFill/>
          <a:ln>
            <a:noFill/>
          </a:ln>
        </p:spPr>
      </p:pic>
      <p:sp>
        <p:nvSpPr>
          <p:cNvPr id="34" name="Google Shape;34;p6"/>
          <p:cNvSpPr/>
          <p:nvPr/>
        </p:nvSpPr>
        <p:spPr>
          <a:xfrm>
            <a:off x="0" y="4587650"/>
            <a:ext cx="9144000" cy="31200"/>
          </a:xfrm>
          <a:prstGeom prst="rect">
            <a:avLst/>
          </a:prstGeom>
          <a:solidFill>
            <a:srgbClr val="001D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ción con texto o imagen derecha">
  <p:cSld name="SECTION_TITLE_AND_DESCRIPTION">
    <p:spTree>
      <p:nvGrpSpPr>
        <p:cNvPr id="35" name="Shape 35"/>
        <p:cNvGrpSpPr/>
        <p:nvPr/>
      </p:nvGrpSpPr>
      <p:grpSpPr>
        <a:xfrm>
          <a:off x="0" y="0"/>
          <a:ext cx="0" cy="0"/>
          <a:chOff x="0" y="0"/>
          <a:chExt cx="0" cy="0"/>
        </a:xfrm>
      </p:grpSpPr>
      <p:sp>
        <p:nvSpPr>
          <p:cNvPr id="36" name="Google Shape;36;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type="title"/>
          </p:nvPr>
        </p:nvSpPr>
        <p:spPr>
          <a:xfrm>
            <a:off x="148950" y="1233175"/>
            <a:ext cx="43395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7"/>
          <p:cNvSpPr txBox="1"/>
          <p:nvPr>
            <p:ph idx="1" type="subTitle"/>
          </p:nvPr>
        </p:nvSpPr>
        <p:spPr>
          <a:xfrm>
            <a:off x="229650" y="2803075"/>
            <a:ext cx="4080900" cy="1235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2100"/>
              <a:buNone/>
              <a:defRPr sz="2100">
                <a:solidFill>
                  <a:schemeClr val="dk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rgbClr val="000E77"/>
              </a:buClr>
              <a:buSzPts val="1800"/>
              <a:buChar char="■"/>
              <a:defRPr/>
            </a:lvl1pPr>
            <a:lvl2pPr indent="-317500" lvl="1" marL="914400">
              <a:spcBef>
                <a:spcPts val="0"/>
              </a:spcBef>
              <a:spcAft>
                <a:spcPts val="0"/>
              </a:spcAft>
              <a:buClr>
                <a:schemeClr val="dk2"/>
              </a:buClr>
              <a:buSzPts val="1400"/>
              <a:buChar char="■"/>
              <a:defRPr>
                <a:solidFill>
                  <a:schemeClr val="dk2"/>
                </a:solidFill>
              </a:defRPr>
            </a:lvl2pPr>
            <a:lvl3pPr indent="-317500" lvl="2" marL="1371600">
              <a:spcBef>
                <a:spcPts val="0"/>
              </a:spcBef>
              <a:spcAft>
                <a:spcPts val="0"/>
              </a:spcAft>
              <a:buClr>
                <a:schemeClr val="dk2"/>
              </a:buClr>
              <a:buSzPts val="1400"/>
              <a:buChar char="■"/>
              <a:defRPr>
                <a:solidFill>
                  <a:schemeClr val="dk2"/>
                </a:solidFill>
              </a:defRPr>
            </a:lvl3pPr>
            <a:lvl4pPr indent="-317500" lvl="3" marL="1828800">
              <a:spcBef>
                <a:spcPts val="0"/>
              </a:spcBef>
              <a:spcAft>
                <a:spcPts val="0"/>
              </a:spcAft>
              <a:buClr>
                <a:schemeClr val="dk2"/>
              </a:buClr>
              <a:buSzPts val="1400"/>
              <a:buChar char="■"/>
              <a:defRPr>
                <a:solidFill>
                  <a:schemeClr val="dk2"/>
                </a:solidFill>
              </a:defRPr>
            </a:lvl4pPr>
            <a:lvl5pPr indent="-317500" lvl="4" marL="2286000">
              <a:spcBef>
                <a:spcPts val="0"/>
              </a:spcBef>
              <a:spcAft>
                <a:spcPts val="0"/>
              </a:spcAft>
              <a:buClr>
                <a:schemeClr val="dk2"/>
              </a:buClr>
              <a:buSzPts val="1400"/>
              <a:buChar char="■"/>
              <a:defRPr>
                <a:solidFill>
                  <a:schemeClr val="dk2"/>
                </a:solidFill>
              </a:defRPr>
            </a:lvl5pPr>
            <a:lvl6pPr indent="-317500" lvl="5" marL="2743200">
              <a:spcBef>
                <a:spcPts val="0"/>
              </a:spcBef>
              <a:spcAft>
                <a:spcPts val="0"/>
              </a:spcAft>
              <a:buClr>
                <a:schemeClr val="dk2"/>
              </a:buClr>
              <a:buSzPts val="1400"/>
              <a:buChar char="■"/>
              <a:defRPr>
                <a:solidFill>
                  <a:schemeClr val="dk2"/>
                </a:solidFill>
              </a:defRPr>
            </a:lvl6pPr>
            <a:lvl7pPr indent="-317500" lvl="6" marL="3200400">
              <a:spcBef>
                <a:spcPts val="0"/>
              </a:spcBef>
              <a:spcAft>
                <a:spcPts val="0"/>
              </a:spcAft>
              <a:buClr>
                <a:schemeClr val="dk2"/>
              </a:buClr>
              <a:buSzPts val="1400"/>
              <a:buChar char="■"/>
              <a:defRPr>
                <a:solidFill>
                  <a:schemeClr val="dk2"/>
                </a:solidFill>
              </a:defRPr>
            </a:lvl7pPr>
            <a:lvl8pPr indent="-317500" lvl="7" marL="3657600">
              <a:spcBef>
                <a:spcPts val="0"/>
              </a:spcBef>
              <a:spcAft>
                <a:spcPts val="0"/>
              </a:spcAft>
              <a:buClr>
                <a:schemeClr val="dk2"/>
              </a:buClr>
              <a:buSzPts val="1400"/>
              <a:buChar char="■"/>
              <a:defRPr>
                <a:solidFill>
                  <a:schemeClr val="dk2"/>
                </a:solidFill>
              </a:defRPr>
            </a:lvl8pPr>
            <a:lvl9pPr indent="-317500" lvl="8" marL="4114800">
              <a:spcBef>
                <a:spcPts val="0"/>
              </a:spcBef>
              <a:spcAft>
                <a:spcPts val="0"/>
              </a:spcAft>
              <a:buClr>
                <a:schemeClr val="dk2"/>
              </a:buClr>
              <a:buSzPts val="1400"/>
              <a:buChar char="■"/>
              <a:defRPr>
                <a:solidFill>
                  <a:schemeClr val="dk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pic>
        <p:nvPicPr>
          <p:cNvPr descr="SDIC - Identificador con denominador - Web.png" id="41" name="Google Shape;41;p7"/>
          <p:cNvPicPr preferRelativeResize="0"/>
          <p:nvPr/>
        </p:nvPicPr>
        <p:blipFill>
          <a:blip r:embed="rId2">
            <a:alphaModFix/>
          </a:blip>
          <a:stretch>
            <a:fillRect/>
          </a:stretch>
        </p:blipFill>
        <p:spPr>
          <a:xfrm>
            <a:off x="148950" y="4661654"/>
            <a:ext cx="2681144" cy="417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ción con imagen izquierda y texto derecha">
  <p:cSld name="SECTION_TITLE_AND_DESCRIPTION_1">
    <p:spTree>
      <p:nvGrpSpPr>
        <p:cNvPr id="42" name="Shape 42"/>
        <p:cNvGrpSpPr/>
        <p:nvPr/>
      </p:nvGrpSpPr>
      <p:grpSpPr>
        <a:xfrm>
          <a:off x="0" y="0"/>
          <a:ext cx="0" cy="0"/>
          <a:chOff x="0" y="0"/>
          <a:chExt cx="0" cy="0"/>
        </a:xfrm>
      </p:grpSpPr>
      <p:sp>
        <p:nvSpPr>
          <p:cNvPr id="43" name="Google Shape;43;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idx="1"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000E77"/>
              </a:buClr>
              <a:buSzPts val="1800"/>
              <a:buChar char="■"/>
              <a:defRPr/>
            </a:lvl1pPr>
            <a:lvl2pPr indent="-317500" lvl="1" marL="914400" rtl="0">
              <a:spcBef>
                <a:spcPts val="0"/>
              </a:spcBef>
              <a:spcAft>
                <a:spcPts val="0"/>
              </a:spcAft>
              <a:buClr>
                <a:schemeClr val="dk2"/>
              </a:buClr>
              <a:buSzPts val="1400"/>
              <a:buChar char="■"/>
              <a:defRPr>
                <a:solidFill>
                  <a:schemeClr val="dk2"/>
                </a:solidFill>
              </a:defRPr>
            </a:lvl2pPr>
            <a:lvl3pPr indent="-317500" lvl="2" marL="1371600" rtl="0">
              <a:spcBef>
                <a:spcPts val="0"/>
              </a:spcBef>
              <a:spcAft>
                <a:spcPts val="0"/>
              </a:spcAft>
              <a:buClr>
                <a:schemeClr val="dk2"/>
              </a:buClr>
              <a:buSzPts val="1400"/>
              <a:buChar char="■"/>
              <a:defRPr>
                <a:solidFill>
                  <a:schemeClr val="dk2"/>
                </a:solidFill>
              </a:defRPr>
            </a:lvl3pPr>
            <a:lvl4pPr indent="-317500" lvl="3" marL="1828800" rtl="0">
              <a:spcBef>
                <a:spcPts val="0"/>
              </a:spcBef>
              <a:spcAft>
                <a:spcPts val="0"/>
              </a:spcAft>
              <a:buClr>
                <a:schemeClr val="dk2"/>
              </a:buClr>
              <a:buSzPts val="1400"/>
              <a:buChar char="■"/>
              <a:defRPr>
                <a:solidFill>
                  <a:schemeClr val="dk2"/>
                </a:solidFill>
              </a:defRPr>
            </a:lvl4pPr>
            <a:lvl5pPr indent="-317500" lvl="4" marL="2286000" rtl="0">
              <a:spcBef>
                <a:spcPts val="0"/>
              </a:spcBef>
              <a:spcAft>
                <a:spcPts val="0"/>
              </a:spcAft>
              <a:buClr>
                <a:schemeClr val="dk2"/>
              </a:buClr>
              <a:buSzPts val="1400"/>
              <a:buChar char="■"/>
              <a:defRPr>
                <a:solidFill>
                  <a:schemeClr val="dk2"/>
                </a:solidFill>
              </a:defRPr>
            </a:lvl5pPr>
            <a:lvl6pPr indent="-317500" lvl="5" marL="2743200" rtl="0">
              <a:spcBef>
                <a:spcPts val="0"/>
              </a:spcBef>
              <a:spcAft>
                <a:spcPts val="0"/>
              </a:spcAft>
              <a:buClr>
                <a:schemeClr val="dk2"/>
              </a:buClr>
              <a:buSzPts val="1400"/>
              <a:buChar char="■"/>
              <a:defRPr>
                <a:solidFill>
                  <a:schemeClr val="dk2"/>
                </a:solidFill>
              </a:defRPr>
            </a:lvl6pPr>
            <a:lvl7pPr indent="-317500" lvl="6" marL="3200400" rtl="0">
              <a:spcBef>
                <a:spcPts val="0"/>
              </a:spcBef>
              <a:spcAft>
                <a:spcPts val="0"/>
              </a:spcAft>
              <a:buClr>
                <a:schemeClr val="dk2"/>
              </a:buClr>
              <a:buSzPts val="1400"/>
              <a:buChar char="■"/>
              <a:defRPr>
                <a:solidFill>
                  <a:schemeClr val="dk2"/>
                </a:solidFill>
              </a:defRPr>
            </a:lvl7pPr>
            <a:lvl8pPr indent="-317500" lvl="7" marL="3657600" rtl="0">
              <a:spcBef>
                <a:spcPts val="0"/>
              </a:spcBef>
              <a:spcAft>
                <a:spcPts val="0"/>
              </a:spcAft>
              <a:buClr>
                <a:schemeClr val="dk2"/>
              </a:buClr>
              <a:buSzPts val="1400"/>
              <a:buChar char="■"/>
              <a:defRPr>
                <a:solidFill>
                  <a:schemeClr val="dk2"/>
                </a:solidFill>
              </a:defRPr>
            </a:lvl8pPr>
            <a:lvl9pPr indent="-317500" lvl="8" marL="4114800" rtl="0">
              <a:spcBef>
                <a:spcPts val="0"/>
              </a:spcBef>
              <a:spcAft>
                <a:spcPts val="0"/>
              </a:spcAft>
              <a:buClr>
                <a:schemeClr val="dk2"/>
              </a:buClr>
              <a:buSzPts val="1400"/>
              <a:buChar char="■"/>
              <a:defRPr>
                <a:solidFill>
                  <a:schemeClr val="dk2"/>
                </a:solidFill>
              </a:defRPr>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pic>
        <p:nvPicPr>
          <p:cNvPr descr="SDIC - Identificador con denominador - Web.png" id="46" name="Google Shape;46;p8"/>
          <p:cNvPicPr preferRelativeResize="0"/>
          <p:nvPr/>
        </p:nvPicPr>
        <p:blipFill>
          <a:blip r:embed="rId2">
            <a:alphaModFix/>
          </a:blip>
          <a:stretch>
            <a:fillRect/>
          </a:stretch>
        </p:blipFill>
        <p:spPr>
          <a:xfrm>
            <a:off x="148950" y="4661654"/>
            <a:ext cx="2681144" cy="417600"/>
          </a:xfrm>
          <a:prstGeom prst="rect">
            <a:avLst/>
          </a:prstGeom>
          <a:noFill/>
          <a:ln>
            <a:noFill/>
          </a:ln>
        </p:spPr>
      </p:pic>
      <p:sp>
        <p:nvSpPr>
          <p:cNvPr id="47" name="Google Shape;47;p8"/>
          <p:cNvSpPr/>
          <p:nvPr/>
        </p:nvSpPr>
        <p:spPr>
          <a:xfrm>
            <a:off x="0" y="4587650"/>
            <a:ext cx="4572000" cy="26100"/>
          </a:xfrm>
          <a:prstGeom prst="rect">
            <a:avLst/>
          </a:prstGeom>
          <a:solidFill>
            <a:srgbClr val="001D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erre Preguntas">
  <p:cSld name="BIG_NUMBER">
    <p:spTree>
      <p:nvGrpSpPr>
        <p:cNvPr id="48" name="Shape 48"/>
        <p:cNvGrpSpPr/>
        <p:nvPr/>
      </p:nvGrpSpPr>
      <p:grpSpPr>
        <a:xfrm>
          <a:off x="0" y="0"/>
          <a:ext cx="0" cy="0"/>
          <a:chOff x="0" y="0"/>
          <a:chExt cx="0" cy="0"/>
        </a:xfrm>
      </p:grpSpPr>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pic>
        <p:nvPicPr>
          <p:cNvPr descr="459-362-teclado.jpg" id="50" name="Google Shape;50;p9"/>
          <p:cNvPicPr preferRelativeResize="0"/>
          <p:nvPr/>
        </p:nvPicPr>
        <p:blipFill rotWithShape="1">
          <a:blip r:embed="rId2">
            <a:alphaModFix/>
          </a:blip>
          <a:srcRect b="0" l="0" r="14951" t="0"/>
          <a:stretch/>
        </p:blipFill>
        <p:spPr>
          <a:xfrm>
            <a:off x="-125" y="0"/>
            <a:ext cx="9144000" cy="3444650"/>
          </a:xfrm>
          <a:prstGeom prst="rect">
            <a:avLst/>
          </a:prstGeom>
          <a:noFill/>
          <a:ln>
            <a:noFill/>
          </a:ln>
        </p:spPr>
      </p:pic>
      <p:sp>
        <p:nvSpPr>
          <p:cNvPr id="51" name="Google Shape;51;p9"/>
          <p:cNvSpPr/>
          <p:nvPr/>
        </p:nvSpPr>
        <p:spPr>
          <a:xfrm>
            <a:off x="0" y="3444650"/>
            <a:ext cx="9144000" cy="31200"/>
          </a:xfrm>
          <a:prstGeom prst="rect">
            <a:avLst/>
          </a:prstGeom>
          <a:solidFill>
            <a:srgbClr val="001D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SDIC - Portada A4 - Impreso.jpg" id="52" name="Google Shape;52;p9"/>
          <p:cNvPicPr preferRelativeResize="0"/>
          <p:nvPr/>
        </p:nvPicPr>
        <p:blipFill rotWithShape="1">
          <a:blip r:embed="rId3">
            <a:alphaModFix/>
          </a:blip>
          <a:srcRect b="0" l="3552" r="-1141" t="25149"/>
          <a:stretch/>
        </p:blipFill>
        <p:spPr>
          <a:xfrm>
            <a:off x="143025" y="3559475"/>
            <a:ext cx="8027100" cy="1211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erre">
  <p:cSld name="CUSTOM">
    <p:spTree>
      <p:nvGrpSpPr>
        <p:cNvPr id="53" name="Shape 53"/>
        <p:cNvGrpSpPr/>
        <p:nvPr/>
      </p:nvGrpSpPr>
      <p:grpSpPr>
        <a:xfrm>
          <a:off x="0" y="0"/>
          <a:ext cx="0" cy="0"/>
          <a:chOff x="0" y="0"/>
          <a:chExt cx="0" cy="0"/>
        </a:xfrm>
      </p:grpSpPr>
      <p:pic>
        <p:nvPicPr>
          <p:cNvPr descr="SDIC - Portada A4 - Impreso.jpg" id="54" name="Google Shape;54;p10"/>
          <p:cNvPicPr preferRelativeResize="0"/>
          <p:nvPr/>
        </p:nvPicPr>
        <p:blipFill rotWithShape="1">
          <a:blip r:embed="rId2">
            <a:alphaModFix/>
          </a:blip>
          <a:srcRect b="0" l="3552" r="-1141" t="25149"/>
          <a:stretch/>
        </p:blipFill>
        <p:spPr>
          <a:xfrm>
            <a:off x="1116900" y="1966013"/>
            <a:ext cx="8027100" cy="12114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0E77"/>
              </a:buClr>
              <a:buSzPts val="2200"/>
              <a:buFont typeface="Open Sans"/>
              <a:buNone/>
              <a:defRPr sz="2200">
                <a:solidFill>
                  <a:srgbClr val="000E77"/>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1pPr>
            <a:lvl2pPr indent="-317500" lvl="1" marL="9144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2pPr>
            <a:lvl3pPr indent="-317500" lvl="2" marL="13716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3pPr>
            <a:lvl4pPr indent="-317500" lvl="3" marL="18288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4pPr>
            <a:lvl5pPr indent="-317500" lvl="4" marL="22860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5pPr>
            <a:lvl6pPr indent="-317500" lvl="5" marL="27432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6pPr>
            <a:lvl7pPr indent="-317500" lvl="6" marL="32004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7pPr>
            <a:lvl8pPr indent="-317500" lvl="7" marL="36576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8pPr>
            <a:lvl9pPr indent="-317500" lvl="8" marL="41148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a:solidFill>
                  <a:srgbClr val="000E77"/>
                </a:solidFill>
                <a:latin typeface="Calibri"/>
                <a:ea typeface="Calibri"/>
                <a:cs typeface="Calibri"/>
                <a:sym typeface="Calibri"/>
              </a:defRPr>
            </a:lvl1pPr>
            <a:lvl2pPr lvl="1" algn="r">
              <a:buNone/>
              <a:defRPr>
                <a:solidFill>
                  <a:srgbClr val="000E77"/>
                </a:solidFill>
                <a:latin typeface="Calibri"/>
                <a:ea typeface="Calibri"/>
                <a:cs typeface="Calibri"/>
                <a:sym typeface="Calibri"/>
              </a:defRPr>
            </a:lvl2pPr>
            <a:lvl3pPr lvl="2" algn="r">
              <a:buNone/>
              <a:defRPr>
                <a:solidFill>
                  <a:srgbClr val="000E77"/>
                </a:solidFill>
                <a:latin typeface="Calibri"/>
                <a:ea typeface="Calibri"/>
                <a:cs typeface="Calibri"/>
                <a:sym typeface="Calibri"/>
              </a:defRPr>
            </a:lvl3pPr>
            <a:lvl4pPr lvl="3" algn="r">
              <a:buNone/>
              <a:defRPr>
                <a:solidFill>
                  <a:srgbClr val="000E77"/>
                </a:solidFill>
                <a:latin typeface="Calibri"/>
                <a:ea typeface="Calibri"/>
                <a:cs typeface="Calibri"/>
                <a:sym typeface="Calibri"/>
              </a:defRPr>
            </a:lvl4pPr>
            <a:lvl5pPr lvl="4" algn="r">
              <a:buNone/>
              <a:defRPr>
                <a:solidFill>
                  <a:srgbClr val="000E77"/>
                </a:solidFill>
                <a:latin typeface="Calibri"/>
                <a:ea typeface="Calibri"/>
                <a:cs typeface="Calibri"/>
                <a:sym typeface="Calibri"/>
              </a:defRPr>
            </a:lvl5pPr>
            <a:lvl6pPr lvl="5" algn="r">
              <a:buNone/>
              <a:defRPr>
                <a:solidFill>
                  <a:srgbClr val="000E77"/>
                </a:solidFill>
                <a:latin typeface="Calibri"/>
                <a:ea typeface="Calibri"/>
                <a:cs typeface="Calibri"/>
                <a:sym typeface="Calibri"/>
              </a:defRPr>
            </a:lvl6pPr>
            <a:lvl7pPr lvl="6" algn="r">
              <a:buNone/>
              <a:defRPr>
                <a:solidFill>
                  <a:srgbClr val="000E77"/>
                </a:solidFill>
                <a:latin typeface="Calibri"/>
                <a:ea typeface="Calibri"/>
                <a:cs typeface="Calibri"/>
                <a:sym typeface="Calibri"/>
              </a:defRPr>
            </a:lvl7pPr>
            <a:lvl8pPr lvl="7" algn="r">
              <a:buNone/>
              <a:defRPr>
                <a:solidFill>
                  <a:srgbClr val="000E77"/>
                </a:solidFill>
                <a:latin typeface="Calibri"/>
                <a:ea typeface="Calibri"/>
                <a:cs typeface="Calibri"/>
                <a:sym typeface="Calibri"/>
              </a:defRPr>
            </a:lvl8pPr>
            <a:lvl9pPr lvl="8" algn="r">
              <a:buNone/>
              <a:defRPr>
                <a:solidFill>
                  <a:srgbClr val="000E7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aws.amazon.com/es/what-is/opensear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2"/>
          <p:cNvSpPr txBox="1"/>
          <p:nvPr>
            <p:ph type="title"/>
          </p:nvPr>
        </p:nvSpPr>
        <p:spPr>
          <a:xfrm>
            <a:off x="1513550" y="3117250"/>
            <a:ext cx="7630500" cy="1051800"/>
          </a:xfrm>
          <a:prstGeom prst="rect">
            <a:avLst/>
          </a:prstGeom>
          <a:solidFill>
            <a:srgbClr val="000E77"/>
          </a:solidFill>
          <a:ln cap="flat" cmpd="sng" w="9525">
            <a:solidFill>
              <a:srgbClr val="001D8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 sz="2600"/>
              <a:t>Quien tiene un dato tiene un tesoro: </a:t>
            </a:r>
            <a:endParaRPr sz="2600"/>
          </a:p>
          <a:p>
            <a:pPr indent="0" lvl="0" marL="0" rtl="0" algn="l">
              <a:spcBef>
                <a:spcPts val="0"/>
              </a:spcBef>
              <a:spcAft>
                <a:spcPts val="0"/>
              </a:spcAft>
              <a:buNone/>
            </a:pPr>
            <a:r>
              <a:rPr lang="es" sz="2600"/>
              <a:t>Generando IOCs desde los logs de tus sistemas</a:t>
            </a:r>
            <a:endParaRPr sz="2600"/>
          </a:p>
        </p:txBody>
      </p:sp>
      <p:sp>
        <p:nvSpPr>
          <p:cNvPr id="62" name="Google Shape;62;p12"/>
          <p:cNvSpPr txBox="1"/>
          <p:nvPr>
            <p:ph idx="4294967295" type="body"/>
          </p:nvPr>
        </p:nvSpPr>
        <p:spPr>
          <a:xfrm>
            <a:off x="499675" y="398825"/>
            <a:ext cx="5576400" cy="255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s"/>
              <a:t>Nuria Prieto Pinedo</a:t>
            </a:r>
            <a:endParaRPr/>
          </a:p>
          <a:p>
            <a:pPr indent="0" lvl="0" marL="457200" rtl="0" algn="l">
              <a:spcBef>
                <a:spcPts val="0"/>
              </a:spcBef>
              <a:spcAft>
                <a:spcPts val="0"/>
              </a:spcAft>
              <a:buClr>
                <a:schemeClr val="dk1"/>
              </a:buClr>
              <a:buSzPts val="1100"/>
              <a:buFont typeface="Arial"/>
              <a:buNone/>
            </a:pPr>
            <a:r>
              <a:rPr lang="es" sz="1200"/>
              <a:t>CSIRT-SOC</a:t>
            </a:r>
            <a:endParaRPr sz="1200"/>
          </a:p>
          <a:p>
            <a:pPr indent="0" lvl="0" marL="0" rtl="0" algn="l">
              <a:spcBef>
                <a:spcPts val="0"/>
              </a:spcBef>
              <a:spcAft>
                <a:spcPts val="0"/>
              </a:spcAft>
              <a:buNone/>
            </a:pPr>
            <a:r>
              <a:rPr lang="es"/>
              <a:t>José Juan López Abellán</a:t>
            </a:r>
            <a:endParaRPr/>
          </a:p>
          <a:p>
            <a:pPr indent="0" lvl="0" marL="457200" rtl="0" algn="l">
              <a:spcBef>
                <a:spcPts val="0"/>
              </a:spcBef>
              <a:spcAft>
                <a:spcPts val="0"/>
              </a:spcAft>
              <a:buClr>
                <a:schemeClr val="dk1"/>
              </a:buClr>
              <a:buSzPts val="1100"/>
              <a:buFont typeface="Arial"/>
              <a:buNone/>
            </a:pPr>
            <a:r>
              <a:rPr lang="es" sz="1200"/>
              <a:t>Oficina de Seguridad </a:t>
            </a:r>
            <a:endParaRPr sz="1200"/>
          </a:p>
          <a:p>
            <a:pPr indent="0" lvl="0" marL="0" rtl="0" algn="l">
              <a:spcBef>
                <a:spcPts val="0"/>
              </a:spcBef>
              <a:spcAft>
                <a:spcPts val="0"/>
              </a:spcAft>
              <a:buClr>
                <a:schemeClr val="dk1"/>
              </a:buClr>
              <a:buSzPts val="1100"/>
              <a:buFont typeface="Arial"/>
              <a:buNone/>
            </a:pPr>
            <a:r>
              <a:rPr lang="es"/>
              <a:t>Rafael Calzada Pradas.</a:t>
            </a:r>
            <a:endParaRPr/>
          </a:p>
          <a:p>
            <a:pPr indent="0" lvl="0" marL="457200" rtl="0" algn="l">
              <a:spcBef>
                <a:spcPts val="0"/>
              </a:spcBef>
              <a:spcAft>
                <a:spcPts val="0"/>
              </a:spcAft>
              <a:buClr>
                <a:schemeClr val="dk1"/>
              </a:buClr>
              <a:buSzPts val="1100"/>
              <a:buFont typeface="Arial"/>
              <a:buNone/>
            </a:pPr>
            <a:r>
              <a:rPr lang="es" sz="1200"/>
              <a:t>Resp. de Seguridad de la Información</a:t>
            </a:r>
            <a:endParaRPr sz="1200"/>
          </a:p>
          <a:p>
            <a:pPr indent="0" lvl="0" marL="457200" rtl="0" algn="l">
              <a:spcBef>
                <a:spcPts val="0"/>
              </a:spcBef>
              <a:spcAft>
                <a:spcPts val="0"/>
              </a:spcAft>
              <a:buClr>
                <a:schemeClr val="dk1"/>
              </a:buClr>
              <a:buSzPts val="1100"/>
              <a:buFont typeface="Arial"/>
              <a:buNone/>
            </a:pPr>
            <a:r>
              <a:t/>
            </a:r>
            <a:endParaRPr/>
          </a:p>
          <a:p>
            <a:pPr indent="0" lvl="0" marL="457200" rtl="0" algn="l">
              <a:spcBef>
                <a:spcPts val="0"/>
              </a:spcBef>
              <a:spcAft>
                <a:spcPts val="0"/>
              </a:spcAft>
              <a:buClr>
                <a:schemeClr val="dk1"/>
              </a:buClr>
              <a:buSzPts val="1100"/>
              <a:buFont typeface="Arial"/>
              <a:buNone/>
            </a:pPr>
            <a:r>
              <a:rPr lang="es"/>
              <a:t>cert@uc3m.es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236525" y="42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OpenSearch - Alerting</a:t>
            </a:r>
            <a:endParaRPr/>
          </a:p>
        </p:txBody>
      </p:sp>
      <p:pic>
        <p:nvPicPr>
          <p:cNvPr id="158" name="Google Shape;158;p21"/>
          <p:cNvPicPr preferRelativeResize="0"/>
          <p:nvPr/>
        </p:nvPicPr>
        <p:blipFill>
          <a:blip r:embed="rId3">
            <a:alphaModFix/>
          </a:blip>
          <a:stretch>
            <a:fillRect/>
          </a:stretch>
        </p:blipFill>
        <p:spPr>
          <a:xfrm>
            <a:off x="8028350" y="157825"/>
            <a:ext cx="876300" cy="200025"/>
          </a:xfrm>
          <a:prstGeom prst="rect">
            <a:avLst/>
          </a:prstGeom>
          <a:noFill/>
          <a:ln>
            <a:noFill/>
          </a:ln>
        </p:spPr>
      </p:pic>
      <p:grpSp>
        <p:nvGrpSpPr>
          <p:cNvPr id="159" name="Google Shape;159;p21"/>
          <p:cNvGrpSpPr/>
          <p:nvPr/>
        </p:nvGrpSpPr>
        <p:grpSpPr>
          <a:xfrm>
            <a:off x="236525" y="474525"/>
            <a:ext cx="8391599" cy="4094025"/>
            <a:chOff x="236525" y="474525"/>
            <a:chExt cx="8391599" cy="4094025"/>
          </a:xfrm>
        </p:grpSpPr>
        <p:pic>
          <p:nvPicPr>
            <p:cNvPr id="160" name="Google Shape;160;p21"/>
            <p:cNvPicPr preferRelativeResize="0"/>
            <p:nvPr/>
          </p:nvPicPr>
          <p:blipFill>
            <a:blip r:embed="rId4">
              <a:alphaModFix/>
            </a:blip>
            <a:stretch>
              <a:fillRect/>
            </a:stretch>
          </p:blipFill>
          <p:spPr>
            <a:xfrm>
              <a:off x="236525" y="474525"/>
              <a:ext cx="1672150" cy="4094025"/>
            </a:xfrm>
            <a:prstGeom prst="rect">
              <a:avLst/>
            </a:prstGeom>
            <a:noFill/>
            <a:ln>
              <a:noFill/>
            </a:ln>
          </p:spPr>
        </p:pic>
        <p:pic>
          <p:nvPicPr>
            <p:cNvPr id="161" name="Google Shape;161;p21"/>
            <p:cNvPicPr preferRelativeResize="0"/>
            <p:nvPr/>
          </p:nvPicPr>
          <p:blipFill>
            <a:blip r:embed="rId5">
              <a:alphaModFix/>
            </a:blip>
            <a:stretch>
              <a:fillRect/>
            </a:stretch>
          </p:blipFill>
          <p:spPr>
            <a:xfrm>
              <a:off x="1908675" y="474525"/>
              <a:ext cx="6719450" cy="2002175"/>
            </a:xfrm>
            <a:prstGeom prst="rect">
              <a:avLst/>
            </a:prstGeom>
            <a:noFill/>
            <a:ln>
              <a:noFill/>
            </a:ln>
          </p:spPr>
        </p:pic>
        <p:pic>
          <p:nvPicPr>
            <p:cNvPr id="162" name="Google Shape;162;p21"/>
            <p:cNvPicPr preferRelativeResize="0"/>
            <p:nvPr/>
          </p:nvPicPr>
          <p:blipFill>
            <a:blip r:embed="rId6">
              <a:alphaModFix/>
            </a:blip>
            <a:stretch>
              <a:fillRect/>
            </a:stretch>
          </p:blipFill>
          <p:spPr>
            <a:xfrm>
              <a:off x="3105375" y="2476700"/>
              <a:ext cx="4615076" cy="2075474"/>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2"/>
          <p:cNvSpPr txBox="1"/>
          <p:nvPr>
            <p:ph type="title"/>
          </p:nvPr>
        </p:nvSpPr>
        <p:spPr>
          <a:xfrm>
            <a:off x="236525" y="42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OpenSearch - Alerting</a:t>
            </a:r>
            <a:endParaRPr/>
          </a:p>
        </p:txBody>
      </p:sp>
      <p:pic>
        <p:nvPicPr>
          <p:cNvPr id="168" name="Google Shape;168;p22"/>
          <p:cNvPicPr preferRelativeResize="0"/>
          <p:nvPr/>
        </p:nvPicPr>
        <p:blipFill>
          <a:blip r:embed="rId3">
            <a:alphaModFix/>
          </a:blip>
          <a:stretch>
            <a:fillRect/>
          </a:stretch>
        </p:blipFill>
        <p:spPr>
          <a:xfrm>
            <a:off x="8028350" y="157825"/>
            <a:ext cx="876300" cy="200025"/>
          </a:xfrm>
          <a:prstGeom prst="rect">
            <a:avLst/>
          </a:prstGeom>
          <a:noFill/>
          <a:ln>
            <a:noFill/>
          </a:ln>
        </p:spPr>
      </p:pic>
      <p:grpSp>
        <p:nvGrpSpPr>
          <p:cNvPr id="169" name="Google Shape;169;p22"/>
          <p:cNvGrpSpPr/>
          <p:nvPr/>
        </p:nvGrpSpPr>
        <p:grpSpPr>
          <a:xfrm>
            <a:off x="65773" y="566625"/>
            <a:ext cx="7800778" cy="4223850"/>
            <a:chOff x="65773" y="566625"/>
            <a:chExt cx="7800778" cy="4223850"/>
          </a:xfrm>
        </p:grpSpPr>
        <p:pic>
          <p:nvPicPr>
            <p:cNvPr id="170" name="Google Shape;170;p22"/>
            <p:cNvPicPr preferRelativeResize="0"/>
            <p:nvPr/>
          </p:nvPicPr>
          <p:blipFill>
            <a:blip r:embed="rId4">
              <a:alphaModFix/>
            </a:blip>
            <a:stretch>
              <a:fillRect/>
            </a:stretch>
          </p:blipFill>
          <p:spPr>
            <a:xfrm>
              <a:off x="65773" y="566625"/>
              <a:ext cx="3867175" cy="4010250"/>
            </a:xfrm>
            <a:prstGeom prst="rect">
              <a:avLst/>
            </a:prstGeom>
            <a:noFill/>
            <a:ln>
              <a:noFill/>
            </a:ln>
          </p:spPr>
        </p:pic>
        <p:pic>
          <p:nvPicPr>
            <p:cNvPr id="171" name="Google Shape;171;p22"/>
            <p:cNvPicPr preferRelativeResize="0"/>
            <p:nvPr/>
          </p:nvPicPr>
          <p:blipFill>
            <a:blip r:embed="rId5">
              <a:alphaModFix/>
            </a:blip>
            <a:stretch>
              <a:fillRect/>
            </a:stretch>
          </p:blipFill>
          <p:spPr>
            <a:xfrm>
              <a:off x="4069774" y="566625"/>
              <a:ext cx="3796778" cy="422385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txBox="1"/>
          <p:nvPr>
            <p:ph type="title"/>
          </p:nvPr>
        </p:nvSpPr>
        <p:spPr>
          <a:xfrm>
            <a:off x="236525" y="42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OpenSearch - N</a:t>
            </a:r>
            <a:r>
              <a:rPr lang="es"/>
              <a:t>otifications</a:t>
            </a:r>
            <a:endParaRPr/>
          </a:p>
        </p:txBody>
      </p:sp>
      <p:pic>
        <p:nvPicPr>
          <p:cNvPr id="177" name="Google Shape;177;p23"/>
          <p:cNvPicPr preferRelativeResize="0"/>
          <p:nvPr/>
        </p:nvPicPr>
        <p:blipFill>
          <a:blip r:embed="rId3">
            <a:alphaModFix/>
          </a:blip>
          <a:stretch>
            <a:fillRect/>
          </a:stretch>
        </p:blipFill>
        <p:spPr>
          <a:xfrm>
            <a:off x="8028350" y="157825"/>
            <a:ext cx="876300" cy="200025"/>
          </a:xfrm>
          <a:prstGeom prst="rect">
            <a:avLst/>
          </a:prstGeom>
          <a:noFill/>
          <a:ln>
            <a:noFill/>
          </a:ln>
        </p:spPr>
      </p:pic>
      <p:pic>
        <p:nvPicPr>
          <p:cNvPr id="178" name="Google Shape;178;p23"/>
          <p:cNvPicPr preferRelativeResize="0"/>
          <p:nvPr/>
        </p:nvPicPr>
        <p:blipFill>
          <a:blip r:embed="rId4">
            <a:alphaModFix/>
          </a:blip>
          <a:stretch>
            <a:fillRect/>
          </a:stretch>
        </p:blipFill>
        <p:spPr>
          <a:xfrm>
            <a:off x="152400" y="891925"/>
            <a:ext cx="8839202" cy="22643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txBox="1"/>
          <p:nvPr>
            <p:ph type="title"/>
          </p:nvPr>
        </p:nvSpPr>
        <p:spPr>
          <a:xfrm>
            <a:off x="311700" y="236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IntelMQ</a:t>
            </a:r>
            <a:endParaRPr/>
          </a:p>
        </p:txBody>
      </p:sp>
      <p:sp>
        <p:nvSpPr>
          <p:cNvPr id="184" name="Google Shape;184;p24"/>
          <p:cNvSpPr txBox="1"/>
          <p:nvPr>
            <p:ph idx="1" type="body"/>
          </p:nvPr>
        </p:nvSpPr>
        <p:spPr>
          <a:xfrm>
            <a:off x="311700" y="863550"/>
            <a:ext cx="8520600" cy="3705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a:t>Desarrollado por CERT Austria para CERTs/CSIRTs/SOCs.</a:t>
            </a:r>
            <a:endParaRPr/>
          </a:p>
          <a:p>
            <a:pPr indent="-342900" lvl="0" marL="457200" rtl="0" algn="l">
              <a:spcBef>
                <a:spcPts val="0"/>
              </a:spcBef>
              <a:spcAft>
                <a:spcPts val="0"/>
              </a:spcAft>
              <a:buSzPts val="1800"/>
              <a:buChar char="■"/>
            </a:pPr>
            <a:r>
              <a:rPr lang="es"/>
              <a:t>Respaldo </a:t>
            </a:r>
            <a:r>
              <a:rPr lang="es"/>
              <a:t>de la Unión</a:t>
            </a:r>
            <a:r>
              <a:rPr lang="es"/>
              <a:t> Europea, ENISA. IHAP Proyecto de </a:t>
            </a:r>
            <a:r>
              <a:rPr lang="es"/>
              <a:t>automatización</a:t>
            </a:r>
            <a:r>
              <a:rPr lang="es"/>
              <a:t> de gestión de incidentes.</a:t>
            </a:r>
            <a:endParaRPr/>
          </a:p>
          <a:p>
            <a:pPr indent="-342900" lvl="0" marL="457200" rtl="0" algn="l">
              <a:spcBef>
                <a:spcPts val="0"/>
              </a:spcBef>
              <a:spcAft>
                <a:spcPts val="0"/>
              </a:spcAft>
              <a:buSzPts val="1800"/>
              <a:buChar char="■"/>
            </a:pPr>
            <a:r>
              <a:rPr lang="es"/>
              <a:t>Recopila y procesa feeds mediante un protocolo de cola de mensajes.</a:t>
            </a:r>
            <a:endParaRPr/>
          </a:p>
          <a:p>
            <a:pPr indent="-342900" lvl="0" marL="457200" rtl="0" algn="l">
              <a:spcBef>
                <a:spcPts val="0"/>
              </a:spcBef>
              <a:spcAft>
                <a:spcPts val="0"/>
              </a:spcAft>
              <a:buSzPts val="1800"/>
              <a:buChar char="■"/>
            </a:pPr>
            <a:r>
              <a:rPr lang="es"/>
              <a:t>Métodos de instalación: paquetes nativos, Docker, paquete python y desde GitHub.</a:t>
            </a:r>
            <a:endParaRPr/>
          </a:p>
          <a:p>
            <a:pPr indent="-342900" lvl="0" marL="457200" rtl="0" algn="l">
              <a:spcBef>
                <a:spcPts val="0"/>
              </a:spcBef>
              <a:spcAft>
                <a:spcPts val="0"/>
              </a:spcAft>
              <a:buSzPts val="1800"/>
              <a:buChar char="■"/>
            </a:pPr>
            <a:r>
              <a:rPr lang="es"/>
              <a:t>Varios tipos de bots:</a:t>
            </a:r>
            <a:endParaRPr/>
          </a:p>
          <a:p>
            <a:pPr indent="-317500" lvl="1" marL="914400" rtl="0" algn="l">
              <a:spcBef>
                <a:spcPts val="0"/>
              </a:spcBef>
              <a:spcAft>
                <a:spcPts val="0"/>
              </a:spcAft>
              <a:buSzPts val="1400"/>
              <a:buChar char="■"/>
            </a:pPr>
            <a:r>
              <a:rPr lang="es"/>
              <a:t>Collector Bots: MISP, Shodan, Twitter, ShadowServer, ESET, Microsoft Azure, fichero, Rsync, etc.</a:t>
            </a:r>
            <a:endParaRPr/>
          </a:p>
          <a:p>
            <a:pPr indent="-317500" lvl="1" marL="914400" rtl="0" algn="l">
              <a:spcBef>
                <a:spcPts val="0"/>
              </a:spcBef>
              <a:spcAft>
                <a:spcPts val="0"/>
              </a:spcAft>
              <a:buSzPts val="1400"/>
              <a:buChar char="■"/>
            </a:pPr>
            <a:r>
              <a:rPr lang="es"/>
              <a:t>Parser Bots: MISP, Have I Been Pwned, CSV,ZonaH, etc.</a:t>
            </a:r>
            <a:endParaRPr/>
          </a:p>
          <a:p>
            <a:pPr indent="-317500" lvl="1" marL="914400" rtl="0" algn="l">
              <a:spcBef>
                <a:spcPts val="0"/>
              </a:spcBef>
              <a:spcAft>
                <a:spcPts val="0"/>
              </a:spcAft>
              <a:buSzPts val="1400"/>
              <a:buChar char="■"/>
            </a:pPr>
            <a:r>
              <a:rPr lang="es"/>
              <a:t>Expert Bots: BlackHole,Sieve, Splunk, Tor Nodes, MaxMind, LookyLoo, etc.</a:t>
            </a:r>
            <a:endParaRPr/>
          </a:p>
          <a:p>
            <a:pPr indent="-317500" lvl="1" marL="914400" rtl="0" algn="l">
              <a:spcBef>
                <a:spcPts val="0"/>
              </a:spcBef>
              <a:spcAft>
                <a:spcPts val="0"/>
              </a:spcAft>
              <a:buSzPts val="1400"/>
              <a:buChar char="■"/>
            </a:pPr>
            <a:r>
              <a:rPr lang="es"/>
              <a:t>Output Bots: SMTP, REST API, Postgre SQL, SQLite, MISP feed,file,  etc.</a:t>
            </a:r>
            <a:endParaRPr/>
          </a:p>
          <a:p>
            <a:pPr indent="0" lvl="0" marL="457200" rtl="0" algn="l">
              <a:spcBef>
                <a:spcPts val="0"/>
              </a:spcBef>
              <a:spcAft>
                <a:spcPts val="0"/>
              </a:spcAft>
              <a:buNone/>
            </a:pPr>
            <a:r>
              <a:t/>
            </a:r>
            <a:endParaRPr>
              <a:highlight>
                <a:srgbClr val="FFFFFF"/>
              </a:highlight>
            </a:endParaRPr>
          </a:p>
          <a:p>
            <a:pPr indent="0" lvl="0" marL="0" rtl="0" algn="l">
              <a:spcBef>
                <a:spcPts val="0"/>
              </a:spcBef>
              <a:spcAft>
                <a:spcPts val="0"/>
              </a:spcAft>
              <a:buNone/>
            </a:pPr>
            <a:r>
              <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IntelMQ</a:t>
            </a:r>
            <a:endParaRPr/>
          </a:p>
        </p:txBody>
      </p:sp>
      <p:pic>
        <p:nvPicPr>
          <p:cNvPr id="190" name="Google Shape;190;p25"/>
          <p:cNvPicPr preferRelativeResize="0"/>
          <p:nvPr/>
        </p:nvPicPr>
        <p:blipFill>
          <a:blip r:embed="rId3">
            <a:alphaModFix/>
          </a:blip>
          <a:stretch>
            <a:fillRect/>
          </a:stretch>
        </p:blipFill>
        <p:spPr>
          <a:xfrm>
            <a:off x="152400" y="725100"/>
            <a:ext cx="8839199" cy="3871523"/>
          </a:xfrm>
          <a:prstGeom prst="rect">
            <a:avLst/>
          </a:prstGeom>
          <a:noFill/>
          <a:ln>
            <a:noFill/>
          </a:ln>
        </p:spPr>
      </p:pic>
      <p:pic>
        <p:nvPicPr>
          <p:cNvPr id="191" name="Google Shape;191;p25"/>
          <p:cNvPicPr preferRelativeResize="0"/>
          <p:nvPr/>
        </p:nvPicPr>
        <p:blipFill>
          <a:blip r:embed="rId4">
            <a:alphaModFix/>
          </a:blip>
          <a:stretch>
            <a:fillRect/>
          </a:stretch>
        </p:blipFill>
        <p:spPr>
          <a:xfrm>
            <a:off x="7837725" y="262825"/>
            <a:ext cx="876300" cy="200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title"/>
          </p:nvPr>
        </p:nvSpPr>
        <p:spPr>
          <a:xfrm>
            <a:off x="311700" y="236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Vengo a evangelizar - Conoce a tu log como a ti mismo.</a:t>
            </a:r>
            <a:br>
              <a:rPr lang="es"/>
            </a:br>
            <a:r>
              <a:rPr b="1" i="1" lang="es"/>
              <a:t>In logs we trust</a:t>
            </a:r>
            <a:endParaRPr b="1" i="1"/>
          </a:p>
        </p:txBody>
      </p:sp>
      <p:sp>
        <p:nvSpPr>
          <p:cNvPr id="68" name="Google Shape;68;p13"/>
          <p:cNvSpPr txBox="1"/>
          <p:nvPr>
            <p:ph idx="1" type="body"/>
          </p:nvPr>
        </p:nvSpPr>
        <p:spPr>
          <a:xfrm>
            <a:off x="311700" y="1582150"/>
            <a:ext cx="8323200" cy="24951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s" sz="1900"/>
              <a:t>Permite conocer </a:t>
            </a:r>
            <a:r>
              <a:rPr lang="es" sz="1900"/>
              <a:t>tu entorno.</a:t>
            </a:r>
            <a:endParaRPr sz="1900"/>
          </a:p>
          <a:p>
            <a:pPr indent="-349250" lvl="0" marL="457200" rtl="0" algn="l">
              <a:spcBef>
                <a:spcPts val="0"/>
              </a:spcBef>
              <a:spcAft>
                <a:spcPts val="0"/>
              </a:spcAft>
              <a:buSzPts val="1900"/>
              <a:buChar char="■"/>
            </a:pPr>
            <a:r>
              <a:rPr lang="es" sz="1900"/>
              <a:t>Ayudan a detectar y analizar errores relativos a sistemas y eventos de red.</a:t>
            </a:r>
            <a:endParaRPr sz="1900"/>
          </a:p>
          <a:p>
            <a:pPr indent="-349250" lvl="0" marL="457200" rtl="0" algn="l">
              <a:spcBef>
                <a:spcPts val="0"/>
              </a:spcBef>
              <a:spcAft>
                <a:spcPts val="0"/>
              </a:spcAft>
              <a:buSzPts val="1900"/>
              <a:buChar char="■"/>
            </a:pPr>
            <a:r>
              <a:rPr lang="es" sz="1900"/>
              <a:t>Recogen eventos de sistemas heterogéneos en un único sistema.</a:t>
            </a:r>
            <a:endParaRPr sz="1900"/>
          </a:p>
          <a:p>
            <a:pPr indent="-349250" lvl="0" marL="457200" rtl="0" algn="l">
              <a:spcBef>
                <a:spcPts val="0"/>
              </a:spcBef>
              <a:spcAft>
                <a:spcPts val="0"/>
              </a:spcAft>
              <a:buSzPts val="1900"/>
              <a:buChar char="■"/>
            </a:pPr>
            <a:r>
              <a:rPr lang="es" sz="1900"/>
              <a:t>Ayuda a la hora de investigar incidentes. </a:t>
            </a:r>
            <a:endParaRPr sz="19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9" name="Google Shape;69;p13"/>
          <p:cNvSpPr txBox="1"/>
          <p:nvPr>
            <p:ph type="title"/>
          </p:nvPr>
        </p:nvSpPr>
        <p:spPr>
          <a:xfrm>
            <a:off x="403700" y="909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900">
                <a:solidFill>
                  <a:schemeClr val="dk1"/>
                </a:solidFill>
                <a:latin typeface="Calibri"/>
                <a:ea typeface="Calibri"/>
                <a:cs typeface="Calibri"/>
                <a:sym typeface="Calibri"/>
              </a:rPr>
              <a:t>¿Por qué es necesario un sistema de recolección de logs?</a:t>
            </a:r>
            <a:endParaRPr sz="15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236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Analizando conexiones</a:t>
            </a:r>
            <a:endParaRPr/>
          </a:p>
        </p:txBody>
      </p:sp>
      <p:pic>
        <p:nvPicPr>
          <p:cNvPr id="75" name="Google Shape;75;p14"/>
          <p:cNvPicPr preferRelativeResize="0"/>
          <p:nvPr/>
        </p:nvPicPr>
        <p:blipFill>
          <a:blip r:embed="rId3">
            <a:alphaModFix/>
          </a:blip>
          <a:stretch>
            <a:fillRect/>
          </a:stretch>
        </p:blipFill>
        <p:spPr>
          <a:xfrm>
            <a:off x="7068675" y="422588"/>
            <a:ext cx="876300" cy="200025"/>
          </a:xfrm>
          <a:prstGeom prst="rect">
            <a:avLst/>
          </a:prstGeom>
          <a:noFill/>
          <a:ln>
            <a:noFill/>
          </a:ln>
        </p:spPr>
      </p:pic>
      <p:pic>
        <p:nvPicPr>
          <p:cNvPr id="76" name="Google Shape;76;p14"/>
          <p:cNvPicPr preferRelativeResize="0"/>
          <p:nvPr/>
        </p:nvPicPr>
        <p:blipFill>
          <a:blip r:embed="rId4">
            <a:alphaModFix/>
          </a:blip>
          <a:stretch>
            <a:fillRect/>
          </a:stretch>
        </p:blipFill>
        <p:spPr>
          <a:xfrm>
            <a:off x="311700" y="725700"/>
            <a:ext cx="7935125" cy="3803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236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Analizando conexiones</a:t>
            </a:r>
            <a:endParaRPr/>
          </a:p>
        </p:txBody>
      </p:sp>
      <p:pic>
        <p:nvPicPr>
          <p:cNvPr id="82" name="Google Shape;82;p15"/>
          <p:cNvPicPr preferRelativeResize="0"/>
          <p:nvPr/>
        </p:nvPicPr>
        <p:blipFill>
          <a:blip r:embed="rId3">
            <a:alphaModFix/>
          </a:blip>
          <a:stretch>
            <a:fillRect/>
          </a:stretch>
        </p:blipFill>
        <p:spPr>
          <a:xfrm>
            <a:off x="7068675" y="422588"/>
            <a:ext cx="876300" cy="200025"/>
          </a:xfrm>
          <a:prstGeom prst="rect">
            <a:avLst/>
          </a:prstGeom>
          <a:noFill/>
          <a:ln>
            <a:noFill/>
          </a:ln>
        </p:spPr>
      </p:pic>
      <p:pic>
        <p:nvPicPr>
          <p:cNvPr id="83" name="Google Shape;83;p15"/>
          <p:cNvPicPr preferRelativeResize="0"/>
          <p:nvPr/>
        </p:nvPicPr>
        <p:blipFill>
          <a:blip r:embed="rId4">
            <a:alphaModFix/>
          </a:blip>
          <a:stretch>
            <a:fillRect/>
          </a:stretch>
        </p:blipFill>
        <p:spPr>
          <a:xfrm>
            <a:off x="311700" y="654150"/>
            <a:ext cx="7694924" cy="38351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00" y="219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Nuestro sistema</a:t>
            </a:r>
            <a:endParaRPr/>
          </a:p>
        </p:txBody>
      </p:sp>
      <p:sp>
        <p:nvSpPr>
          <p:cNvPr id="89" name="Google Shape;89;p16"/>
          <p:cNvSpPr txBox="1"/>
          <p:nvPr>
            <p:ph idx="1" type="body"/>
          </p:nvPr>
        </p:nvSpPr>
        <p:spPr>
          <a:xfrm>
            <a:off x="311700" y="620500"/>
            <a:ext cx="8375400" cy="3696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a:t>OpenSearch con dockers. </a:t>
            </a:r>
            <a:endParaRPr/>
          </a:p>
          <a:p>
            <a:pPr indent="0" lvl="0" marL="457200" rtl="0" algn="l">
              <a:spcBef>
                <a:spcPts val="0"/>
              </a:spcBef>
              <a:spcAft>
                <a:spcPts val="0"/>
              </a:spcAft>
              <a:buNone/>
            </a:pPr>
            <a:r>
              <a:rPr lang="es"/>
              <a:t>Código abierto para </a:t>
            </a:r>
            <a:r>
              <a:rPr lang="es"/>
              <a:t>buscar</a:t>
            </a:r>
            <a:r>
              <a:rPr lang="es"/>
              <a:t> y analizar. OpenSearch, Logstash y OpenSearch Dashboard. </a:t>
            </a:r>
            <a:r>
              <a:rPr lang="es" u="sng">
                <a:solidFill>
                  <a:schemeClr val="hlink"/>
                </a:solidFill>
                <a:hlinkClick r:id="rId3"/>
              </a:rPr>
              <a:t>https://aws.amazon.com/es/what-is/opensearch</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¿Qué recolectamos?</a:t>
            </a:r>
            <a:endParaRPr/>
          </a:p>
          <a:p>
            <a:pPr indent="-342900" lvl="0" marL="457200" rtl="0" algn="l">
              <a:spcBef>
                <a:spcPts val="0"/>
              </a:spcBef>
              <a:spcAft>
                <a:spcPts val="0"/>
              </a:spcAft>
              <a:buSzPts val="1800"/>
              <a:buChar char="■"/>
            </a:pPr>
            <a:r>
              <a:rPr lang="es"/>
              <a:t>Eventos  de </a:t>
            </a:r>
            <a:r>
              <a:rPr lang="es"/>
              <a:t>Netflow</a:t>
            </a:r>
            <a:r>
              <a:rPr lang="es"/>
              <a:t>, firewall perimetral, accesos WiFi, Apache, Moodle,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Plugins</a:t>
            </a:r>
            <a:endParaRPr/>
          </a:p>
          <a:p>
            <a:pPr indent="-342900" lvl="0" marL="457200" rtl="0" algn="l">
              <a:spcBef>
                <a:spcPts val="0"/>
              </a:spcBef>
              <a:spcAft>
                <a:spcPts val="0"/>
              </a:spcAft>
              <a:buSzPts val="1800"/>
              <a:buChar char="■"/>
            </a:pPr>
            <a:r>
              <a:rPr lang="es"/>
              <a:t>Seguridad: Cifrado, autenticación y autorización.</a:t>
            </a:r>
            <a:endParaRPr/>
          </a:p>
          <a:p>
            <a:pPr indent="-342900" lvl="0" marL="457200" rtl="0" algn="l">
              <a:spcBef>
                <a:spcPts val="0"/>
              </a:spcBef>
              <a:spcAft>
                <a:spcPts val="0"/>
              </a:spcAft>
              <a:buSzPts val="1800"/>
              <a:buChar char="■"/>
            </a:pPr>
            <a:r>
              <a:rPr lang="es"/>
              <a:t>Administración de indices.</a:t>
            </a:r>
            <a:endParaRPr/>
          </a:p>
          <a:p>
            <a:pPr indent="-342900" lvl="0" marL="457200" rtl="0" algn="l">
              <a:spcBef>
                <a:spcPts val="0"/>
              </a:spcBef>
              <a:spcAft>
                <a:spcPts val="0"/>
              </a:spcAft>
              <a:buSzPts val="1800"/>
              <a:buChar char="■"/>
            </a:pPr>
            <a:r>
              <a:rPr lang="es"/>
              <a:t>Informes.</a:t>
            </a:r>
            <a:endParaRPr/>
          </a:p>
          <a:p>
            <a:pPr indent="-342900" lvl="0" marL="457200" rtl="0" algn="l">
              <a:spcBef>
                <a:spcPts val="0"/>
              </a:spcBef>
              <a:spcAft>
                <a:spcPts val="0"/>
              </a:spcAft>
              <a:buSzPts val="1800"/>
              <a:buChar char="■"/>
            </a:pPr>
            <a:r>
              <a:rPr lang="es"/>
              <a:t>Biblioteca de ML  y detección de anomalías</a:t>
            </a:r>
            <a:endParaRPr/>
          </a:p>
          <a:p>
            <a:pPr indent="-342900" lvl="0" marL="457200" rtl="0" algn="l">
              <a:spcBef>
                <a:spcPts val="0"/>
              </a:spcBef>
              <a:spcAft>
                <a:spcPts val="0"/>
              </a:spcAft>
              <a:buSzPts val="1800"/>
              <a:buChar char="■"/>
            </a:pPr>
            <a:r>
              <a:rPr lang="es"/>
              <a:t>Alerting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235500" y="107403"/>
            <a:ext cx="8520600" cy="5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Alerting - </a:t>
            </a:r>
            <a:r>
              <a:rPr lang="es"/>
              <a:t>Casos en uso</a:t>
            </a:r>
            <a:endParaRPr/>
          </a:p>
        </p:txBody>
      </p:sp>
      <p:sp>
        <p:nvSpPr>
          <p:cNvPr id="95" name="Google Shape;95;p17"/>
          <p:cNvSpPr txBox="1"/>
          <p:nvPr>
            <p:ph idx="1" type="body"/>
          </p:nvPr>
        </p:nvSpPr>
        <p:spPr>
          <a:xfrm>
            <a:off x="96950" y="837400"/>
            <a:ext cx="8520600" cy="3876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s" sz="1400"/>
              <a:t>Chunguitos , en hermano pequeño de SinMalos</a:t>
            </a:r>
            <a:endParaRPr sz="1400"/>
          </a:p>
          <a:p>
            <a:pPr indent="-317500" lvl="1" marL="914400" rtl="0" algn="l">
              <a:spcBef>
                <a:spcPts val="0"/>
              </a:spcBef>
              <a:spcAft>
                <a:spcPts val="0"/>
              </a:spcAft>
              <a:buClr>
                <a:schemeClr val="dk1"/>
              </a:buClr>
              <a:buSzPts val="1400"/>
              <a:buChar char="■"/>
            </a:pPr>
            <a:r>
              <a:rPr lang="es" sz="1400">
                <a:solidFill>
                  <a:schemeClr val="dk1"/>
                </a:solidFill>
              </a:rPr>
              <a:t>Escaneos agresivos, detectando un número elevado de conexiones hacia nuestra institución.</a:t>
            </a:r>
            <a:endParaRPr sz="1400">
              <a:solidFill>
                <a:schemeClr val="dk1"/>
              </a:solidFill>
            </a:endParaRPr>
          </a:p>
          <a:p>
            <a:pPr indent="-317500" lvl="1" marL="914400" rtl="0" algn="l">
              <a:spcBef>
                <a:spcPts val="0"/>
              </a:spcBef>
              <a:spcAft>
                <a:spcPts val="0"/>
              </a:spcAft>
              <a:buClr>
                <a:schemeClr val="dk1"/>
              </a:buClr>
              <a:buSzPts val="1400"/>
              <a:buChar char="■"/>
            </a:pPr>
            <a:r>
              <a:rPr lang="es" sz="1400">
                <a:solidFill>
                  <a:schemeClr val="dk1"/>
                </a:solidFill>
              </a:rPr>
              <a:t>Analizan si el atacante es reincidente y bloquea en base a su insistencia.</a:t>
            </a:r>
            <a:endParaRPr sz="1400">
              <a:solidFill>
                <a:schemeClr val="dk1"/>
              </a:solidFill>
            </a:endParaRPr>
          </a:p>
          <a:p>
            <a:pPr indent="-317500" lvl="1" marL="914400" rtl="0" algn="l">
              <a:spcBef>
                <a:spcPts val="0"/>
              </a:spcBef>
              <a:spcAft>
                <a:spcPts val="0"/>
              </a:spcAft>
              <a:buClr>
                <a:schemeClr val="dk1"/>
              </a:buClr>
              <a:buSzPts val="1400"/>
              <a:buChar char="■"/>
            </a:pPr>
            <a:r>
              <a:rPr lang="es" sz="1400">
                <a:solidFill>
                  <a:schemeClr val="dk1"/>
                </a:solidFill>
              </a:rPr>
              <a:t>Publica una lista de IPs posibles IOCs en SinMalos.</a:t>
            </a:r>
            <a:endParaRPr sz="1400">
              <a:solidFill>
                <a:schemeClr val="dk1"/>
              </a:solidFill>
            </a:endParaRPr>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es" sz="1400"/>
              <a:t>Flujo de conexiones internas.</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es" sz="1400"/>
              <a:t>Alerta de amenazas:</a:t>
            </a:r>
            <a:endParaRPr sz="1400"/>
          </a:p>
          <a:p>
            <a:pPr indent="-317500" lvl="1" marL="914400" rtl="0" algn="l">
              <a:spcBef>
                <a:spcPts val="0"/>
              </a:spcBef>
              <a:spcAft>
                <a:spcPts val="0"/>
              </a:spcAft>
              <a:buSzPts val="1400"/>
              <a:buChar char="■"/>
            </a:pPr>
            <a:r>
              <a:rPr lang="es"/>
              <a:t> Mineros instalados: Category  cryptominer</a:t>
            </a:r>
            <a:endParaRPr/>
          </a:p>
          <a:p>
            <a:pPr indent="-317500" lvl="1" marL="914400" rtl="0" algn="l">
              <a:spcBef>
                <a:spcPts val="0"/>
              </a:spcBef>
              <a:spcAft>
                <a:spcPts val="0"/>
              </a:spcAft>
              <a:buSzPts val="1400"/>
              <a:buChar char="■"/>
            </a:pPr>
            <a:r>
              <a:rPr lang="es"/>
              <a:t>Ataques de fuerza bruta al servicio ssh.  SSH User Authentication Brute Force Attempt</a:t>
            </a:r>
            <a:endParaRPr/>
          </a:p>
          <a:p>
            <a:pPr indent="0" lvl="0" marL="0" rtl="0" algn="l">
              <a:spcBef>
                <a:spcPts val="0"/>
              </a:spcBef>
              <a:spcAft>
                <a:spcPts val="0"/>
              </a:spcAft>
              <a:buNone/>
            </a:pPr>
            <a:r>
              <a:t/>
            </a:r>
            <a:endParaRPr sz="2100"/>
          </a:p>
        </p:txBody>
      </p:sp>
      <p:pic>
        <p:nvPicPr>
          <p:cNvPr id="96" name="Google Shape;96;p17"/>
          <p:cNvPicPr preferRelativeResize="0"/>
          <p:nvPr/>
        </p:nvPicPr>
        <p:blipFill>
          <a:blip r:embed="rId3">
            <a:alphaModFix/>
          </a:blip>
          <a:stretch>
            <a:fillRect/>
          </a:stretch>
        </p:blipFill>
        <p:spPr>
          <a:xfrm>
            <a:off x="7837725" y="262825"/>
            <a:ext cx="876300" cy="200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256925" y="60924"/>
            <a:ext cx="8520600" cy="71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Chunguitos</a:t>
            </a:r>
            <a:endParaRPr/>
          </a:p>
        </p:txBody>
      </p:sp>
      <p:pic>
        <p:nvPicPr>
          <p:cNvPr id="102" name="Google Shape;102;p18"/>
          <p:cNvPicPr preferRelativeResize="0"/>
          <p:nvPr/>
        </p:nvPicPr>
        <p:blipFill>
          <a:blip r:embed="rId3">
            <a:alphaModFix/>
          </a:blip>
          <a:stretch>
            <a:fillRect/>
          </a:stretch>
        </p:blipFill>
        <p:spPr>
          <a:xfrm>
            <a:off x="7621225" y="422588"/>
            <a:ext cx="876300" cy="200025"/>
          </a:xfrm>
          <a:prstGeom prst="rect">
            <a:avLst/>
          </a:prstGeom>
          <a:noFill/>
          <a:ln>
            <a:noFill/>
          </a:ln>
        </p:spPr>
      </p:pic>
      <p:cxnSp>
        <p:nvCxnSpPr>
          <p:cNvPr id="103" name="Google Shape;103;p18"/>
          <p:cNvCxnSpPr>
            <a:stCxn id="104" idx="0"/>
            <a:endCxn id="105" idx="2"/>
          </p:cNvCxnSpPr>
          <p:nvPr/>
        </p:nvCxnSpPr>
        <p:spPr>
          <a:xfrm rot="10800000">
            <a:off x="6137467" y="3924221"/>
            <a:ext cx="0" cy="239100"/>
          </a:xfrm>
          <a:prstGeom prst="straightConnector1">
            <a:avLst/>
          </a:prstGeom>
          <a:noFill/>
          <a:ln cap="flat" cmpd="sng" w="9525">
            <a:solidFill>
              <a:srgbClr val="000000"/>
            </a:solidFill>
            <a:prstDash val="solid"/>
            <a:round/>
            <a:headEnd len="med" w="med" type="none"/>
            <a:tailEnd len="med" w="med" type="triangle"/>
          </a:ln>
        </p:spPr>
      </p:cxnSp>
      <p:cxnSp>
        <p:nvCxnSpPr>
          <p:cNvPr id="106" name="Google Shape;106;p18"/>
          <p:cNvCxnSpPr>
            <a:stCxn id="107" idx="2"/>
            <a:endCxn id="108" idx="0"/>
          </p:cNvCxnSpPr>
          <p:nvPr/>
        </p:nvCxnSpPr>
        <p:spPr>
          <a:xfrm>
            <a:off x="3891444" y="2200829"/>
            <a:ext cx="0" cy="221100"/>
          </a:xfrm>
          <a:prstGeom prst="straightConnector1">
            <a:avLst/>
          </a:prstGeom>
          <a:noFill/>
          <a:ln cap="flat" cmpd="sng" w="9525">
            <a:solidFill>
              <a:schemeClr val="dk1"/>
            </a:solidFill>
            <a:prstDash val="solid"/>
            <a:round/>
            <a:headEnd len="med" w="med" type="none"/>
            <a:tailEnd len="med" w="med" type="triangle"/>
          </a:ln>
        </p:spPr>
      </p:cxnSp>
      <p:grpSp>
        <p:nvGrpSpPr>
          <p:cNvPr id="109" name="Google Shape;109;p18"/>
          <p:cNvGrpSpPr/>
          <p:nvPr/>
        </p:nvGrpSpPr>
        <p:grpSpPr>
          <a:xfrm>
            <a:off x="1908967" y="931745"/>
            <a:ext cx="5216503" cy="3521316"/>
            <a:chOff x="1651242" y="875145"/>
            <a:chExt cx="5216503" cy="3521316"/>
          </a:xfrm>
        </p:grpSpPr>
        <p:sp>
          <p:nvSpPr>
            <p:cNvPr id="110" name="Google Shape;110;p18"/>
            <p:cNvSpPr/>
            <p:nvPr/>
          </p:nvSpPr>
          <p:spPr>
            <a:xfrm>
              <a:off x="1651242" y="3577806"/>
              <a:ext cx="1031223" cy="289740"/>
            </a:xfrm>
            <a:prstGeom prst="flowChartProcess">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900">
                  <a:latin typeface="Russo One"/>
                  <a:ea typeface="Russo One"/>
                  <a:cs typeface="Russo One"/>
                  <a:sym typeface="Russo One"/>
                </a:rPr>
                <a:t>Bloqueo FW</a:t>
              </a:r>
              <a:endParaRPr sz="900">
                <a:latin typeface="Russo One"/>
                <a:ea typeface="Russo One"/>
                <a:cs typeface="Russo One"/>
                <a:sym typeface="Russo One"/>
              </a:endParaRPr>
            </a:p>
          </p:txBody>
        </p:sp>
        <p:sp>
          <p:nvSpPr>
            <p:cNvPr id="105" name="Google Shape;105;p18"/>
            <p:cNvSpPr/>
            <p:nvPr/>
          </p:nvSpPr>
          <p:spPr>
            <a:xfrm>
              <a:off x="5364131" y="3577806"/>
              <a:ext cx="1031223" cy="289740"/>
            </a:xfrm>
            <a:prstGeom prst="flowChartProcess">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900">
                  <a:latin typeface="Russo One"/>
                  <a:ea typeface="Russo One"/>
                  <a:cs typeface="Russo One"/>
                  <a:sym typeface="Russo One"/>
                </a:rPr>
                <a:t>MINEMELD</a:t>
              </a:r>
              <a:endParaRPr sz="900">
                <a:latin typeface="Russo One"/>
                <a:ea typeface="Russo One"/>
                <a:cs typeface="Russo One"/>
                <a:sym typeface="Russo One"/>
              </a:endParaRPr>
            </a:p>
          </p:txBody>
        </p:sp>
        <p:grpSp>
          <p:nvGrpSpPr>
            <p:cNvPr id="111" name="Google Shape;111;p18"/>
            <p:cNvGrpSpPr/>
            <p:nvPr/>
          </p:nvGrpSpPr>
          <p:grpSpPr>
            <a:xfrm>
              <a:off x="1651262" y="875145"/>
              <a:ext cx="5216483" cy="3521316"/>
              <a:chOff x="1651262" y="875145"/>
              <a:chExt cx="5216483" cy="3521316"/>
            </a:xfrm>
          </p:grpSpPr>
          <p:sp>
            <p:nvSpPr>
              <p:cNvPr id="112" name="Google Shape;112;p18"/>
              <p:cNvSpPr/>
              <p:nvPr/>
            </p:nvSpPr>
            <p:spPr>
              <a:xfrm>
                <a:off x="5836518" y="1220481"/>
                <a:ext cx="1031223" cy="289740"/>
              </a:xfrm>
              <a:prstGeom prst="flowChartProcess">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900">
                    <a:latin typeface="Russo One"/>
                    <a:ea typeface="Russo One"/>
                    <a:cs typeface="Russo One"/>
                    <a:sym typeface="Russo One"/>
                  </a:rPr>
                  <a:t>SISTEMA</a:t>
                </a:r>
                <a:endParaRPr sz="900">
                  <a:latin typeface="Russo One"/>
                  <a:ea typeface="Russo One"/>
                  <a:cs typeface="Russo One"/>
                  <a:sym typeface="Russo One"/>
                </a:endParaRPr>
              </a:p>
            </p:txBody>
          </p:sp>
          <p:grpSp>
            <p:nvGrpSpPr>
              <p:cNvPr id="113" name="Google Shape;113;p18"/>
              <p:cNvGrpSpPr/>
              <p:nvPr/>
            </p:nvGrpSpPr>
            <p:grpSpPr>
              <a:xfrm>
                <a:off x="1651262" y="875145"/>
                <a:ext cx="5216483" cy="3521316"/>
                <a:chOff x="1651262" y="875145"/>
                <a:chExt cx="5216483" cy="3521316"/>
              </a:xfrm>
            </p:grpSpPr>
            <p:cxnSp>
              <p:nvCxnSpPr>
                <p:cNvPr id="114" name="Google Shape;114;p18"/>
                <p:cNvCxnSpPr>
                  <a:stCxn id="115" idx="3"/>
                  <a:endCxn id="116" idx="1"/>
                </p:cNvCxnSpPr>
                <p:nvPr/>
              </p:nvCxnSpPr>
              <p:spPr>
                <a:xfrm>
                  <a:off x="2682485" y="1441402"/>
                  <a:ext cx="435600" cy="0"/>
                </a:xfrm>
                <a:prstGeom prst="straightConnector1">
                  <a:avLst/>
                </a:prstGeom>
                <a:noFill/>
                <a:ln cap="flat" cmpd="sng" w="9525">
                  <a:solidFill>
                    <a:srgbClr val="000000"/>
                  </a:solidFill>
                  <a:prstDash val="solid"/>
                  <a:round/>
                  <a:headEnd len="med" w="med" type="none"/>
                  <a:tailEnd len="med" w="med" type="triangle"/>
                </a:ln>
              </p:spPr>
            </p:cxnSp>
            <p:cxnSp>
              <p:nvCxnSpPr>
                <p:cNvPr id="117" name="Google Shape;117;p18"/>
                <p:cNvCxnSpPr>
                  <a:stCxn id="116" idx="3"/>
                  <a:endCxn id="112" idx="1"/>
                </p:cNvCxnSpPr>
                <p:nvPr/>
              </p:nvCxnSpPr>
              <p:spPr>
                <a:xfrm flipH="1" rot="10800000">
                  <a:off x="4149331" y="1365202"/>
                  <a:ext cx="1687200" cy="76200"/>
                </a:xfrm>
                <a:prstGeom prst="straightConnector1">
                  <a:avLst/>
                </a:prstGeom>
                <a:noFill/>
                <a:ln cap="flat" cmpd="sng" w="9525">
                  <a:solidFill>
                    <a:srgbClr val="000000"/>
                  </a:solidFill>
                  <a:prstDash val="solid"/>
                  <a:round/>
                  <a:headEnd len="med" w="med" type="none"/>
                  <a:tailEnd len="med" w="med" type="triangle"/>
                </a:ln>
              </p:spPr>
            </p:cxnSp>
            <p:cxnSp>
              <p:nvCxnSpPr>
                <p:cNvPr id="118" name="Google Shape;118;p18"/>
                <p:cNvCxnSpPr>
                  <a:stCxn id="116" idx="3"/>
                  <a:endCxn id="119" idx="1"/>
                </p:cNvCxnSpPr>
                <p:nvPr/>
              </p:nvCxnSpPr>
              <p:spPr>
                <a:xfrm>
                  <a:off x="4149331" y="1441402"/>
                  <a:ext cx="1687200" cy="254700"/>
                </a:xfrm>
                <a:prstGeom prst="straightConnector1">
                  <a:avLst/>
                </a:prstGeom>
                <a:noFill/>
                <a:ln cap="flat" cmpd="sng" w="9525">
                  <a:solidFill>
                    <a:srgbClr val="000000"/>
                  </a:solidFill>
                  <a:prstDash val="solid"/>
                  <a:round/>
                  <a:headEnd len="med" w="med" type="none"/>
                  <a:tailEnd len="med" w="med" type="triangle"/>
                </a:ln>
              </p:spPr>
            </p:cxnSp>
            <p:cxnSp>
              <p:nvCxnSpPr>
                <p:cNvPr id="120" name="Google Shape;120;p18"/>
                <p:cNvCxnSpPr>
                  <a:stCxn id="116" idx="3"/>
                  <a:endCxn id="121" idx="1"/>
                </p:cNvCxnSpPr>
                <p:nvPr/>
              </p:nvCxnSpPr>
              <p:spPr>
                <a:xfrm flipH="1" rot="10800000">
                  <a:off x="4149331" y="1019902"/>
                  <a:ext cx="1687200" cy="421500"/>
                </a:xfrm>
                <a:prstGeom prst="straightConnector1">
                  <a:avLst/>
                </a:prstGeom>
                <a:noFill/>
                <a:ln cap="flat" cmpd="sng" w="9525">
                  <a:solidFill>
                    <a:srgbClr val="000000"/>
                  </a:solidFill>
                  <a:prstDash val="solid"/>
                  <a:round/>
                  <a:headEnd len="med" w="med" type="none"/>
                  <a:tailEnd len="med" w="med" type="triangle"/>
                </a:ln>
              </p:spPr>
            </p:cxnSp>
            <p:grpSp>
              <p:nvGrpSpPr>
                <p:cNvPr id="122" name="Google Shape;122;p18"/>
                <p:cNvGrpSpPr/>
                <p:nvPr/>
              </p:nvGrpSpPr>
              <p:grpSpPr>
                <a:xfrm>
                  <a:off x="1651262" y="875145"/>
                  <a:ext cx="5216483" cy="3521316"/>
                  <a:chOff x="1651262" y="875145"/>
                  <a:chExt cx="5216483" cy="3521316"/>
                </a:xfrm>
              </p:grpSpPr>
              <p:sp>
                <p:nvSpPr>
                  <p:cNvPr id="123" name="Google Shape;123;p18"/>
                  <p:cNvSpPr/>
                  <p:nvPr/>
                </p:nvSpPr>
                <p:spPr>
                  <a:xfrm>
                    <a:off x="3132054" y="3577806"/>
                    <a:ext cx="1031223" cy="289740"/>
                  </a:xfrm>
                  <a:prstGeom prst="flowChartProcess">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900">
                        <a:latin typeface="Russo One"/>
                        <a:ea typeface="Russo One"/>
                        <a:cs typeface="Russo One"/>
                        <a:sym typeface="Russo One"/>
                      </a:rPr>
                      <a:t>CHUNGUITOS</a:t>
                    </a:r>
                    <a:endParaRPr sz="900">
                      <a:latin typeface="Russo One"/>
                      <a:ea typeface="Russo One"/>
                      <a:cs typeface="Russo One"/>
                      <a:sym typeface="Russo One"/>
                    </a:endParaRPr>
                  </a:p>
                </p:txBody>
              </p:sp>
              <p:grpSp>
                <p:nvGrpSpPr>
                  <p:cNvPr id="124" name="Google Shape;124;p18"/>
                  <p:cNvGrpSpPr/>
                  <p:nvPr/>
                </p:nvGrpSpPr>
                <p:grpSpPr>
                  <a:xfrm>
                    <a:off x="1651262" y="875145"/>
                    <a:ext cx="5216483" cy="1780026"/>
                    <a:chOff x="1651262" y="875145"/>
                    <a:chExt cx="5216483" cy="1780026"/>
                  </a:xfrm>
                </p:grpSpPr>
                <p:sp>
                  <p:nvSpPr>
                    <p:cNvPr id="121" name="Google Shape;121;p18"/>
                    <p:cNvSpPr/>
                    <p:nvPr/>
                  </p:nvSpPr>
                  <p:spPr>
                    <a:xfrm>
                      <a:off x="5836521" y="875145"/>
                      <a:ext cx="1031223" cy="289740"/>
                    </a:xfrm>
                    <a:prstGeom prst="flowChartProcess">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900">
                          <a:latin typeface="Russo One"/>
                          <a:ea typeface="Russo One"/>
                          <a:cs typeface="Russo One"/>
                          <a:sym typeface="Russo One"/>
                        </a:rPr>
                        <a:t>SISTEMA</a:t>
                      </a:r>
                      <a:endParaRPr sz="900">
                        <a:latin typeface="Russo One"/>
                        <a:ea typeface="Russo One"/>
                        <a:cs typeface="Russo One"/>
                        <a:sym typeface="Russo One"/>
                      </a:endParaRPr>
                    </a:p>
                  </p:txBody>
                </p:sp>
                <p:grpSp>
                  <p:nvGrpSpPr>
                    <p:cNvPr id="125" name="Google Shape;125;p18"/>
                    <p:cNvGrpSpPr/>
                    <p:nvPr/>
                  </p:nvGrpSpPr>
                  <p:grpSpPr>
                    <a:xfrm>
                      <a:off x="1651262" y="1296532"/>
                      <a:ext cx="5216456" cy="1358639"/>
                      <a:chOff x="1400823" y="1316789"/>
                      <a:chExt cx="4931420" cy="1203720"/>
                    </a:xfrm>
                  </p:grpSpPr>
                  <p:sp>
                    <p:nvSpPr>
                      <p:cNvPr id="115" name="Google Shape;115;p18"/>
                      <p:cNvSpPr/>
                      <p:nvPr/>
                    </p:nvSpPr>
                    <p:spPr>
                      <a:xfrm>
                        <a:off x="1400823" y="1316789"/>
                        <a:ext cx="974875" cy="256703"/>
                      </a:xfrm>
                      <a:prstGeom prst="flowChartProcess">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900">
                            <a:latin typeface="Russo One"/>
                            <a:ea typeface="Russo One"/>
                            <a:cs typeface="Russo One"/>
                            <a:sym typeface="Russo One"/>
                          </a:rPr>
                          <a:t>ATACANTE</a:t>
                        </a:r>
                        <a:endParaRPr sz="900">
                          <a:latin typeface="Russo One"/>
                          <a:ea typeface="Russo One"/>
                          <a:cs typeface="Russo One"/>
                          <a:sym typeface="Russo One"/>
                        </a:endParaRPr>
                      </a:p>
                    </p:txBody>
                  </p:sp>
                  <p:sp>
                    <p:nvSpPr>
                      <p:cNvPr id="119" name="Google Shape;119;p18"/>
                      <p:cNvSpPr/>
                      <p:nvPr/>
                    </p:nvSpPr>
                    <p:spPr>
                      <a:xfrm>
                        <a:off x="5357368" y="1542538"/>
                        <a:ext cx="974875" cy="256703"/>
                      </a:xfrm>
                      <a:prstGeom prst="flowChartProcess">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900">
                            <a:latin typeface="Russo One"/>
                            <a:ea typeface="Russo One"/>
                            <a:cs typeface="Russo One"/>
                            <a:sym typeface="Russo One"/>
                          </a:rPr>
                          <a:t>SISTEMA</a:t>
                        </a:r>
                        <a:endParaRPr sz="900">
                          <a:latin typeface="Russo One"/>
                          <a:ea typeface="Russo One"/>
                          <a:cs typeface="Russo One"/>
                          <a:sym typeface="Russo One"/>
                        </a:endParaRPr>
                      </a:p>
                    </p:txBody>
                  </p:sp>
                  <p:grpSp>
                    <p:nvGrpSpPr>
                      <p:cNvPr id="126" name="Google Shape;126;p18"/>
                      <p:cNvGrpSpPr/>
                      <p:nvPr/>
                    </p:nvGrpSpPr>
                    <p:grpSpPr>
                      <a:xfrm>
                        <a:off x="2787511" y="1316789"/>
                        <a:ext cx="974883" cy="1203720"/>
                        <a:chOff x="2787511" y="1316789"/>
                        <a:chExt cx="974883" cy="1203720"/>
                      </a:xfrm>
                    </p:grpSpPr>
                    <p:sp>
                      <p:nvSpPr>
                        <p:cNvPr id="116" name="Google Shape;116;p18"/>
                        <p:cNvSpPr/>
                        <p:nvPr/>
                      </p:nvSpPr>
                      <p:spPr>
                        <a:xfrm>
                          <a:off x="2787518" y="1316789"/>
                          <a:ext cx="974875" cy="256703"/>
                        </a:xfrm>
                        <a:prstGeom prst="flowChartProcess">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900">
                              <a:latin typeface="Russo One"/>
                              <a:ea typeface="Russo One"/>
                              <a:cs typeface="Russo One"/>
                              <a:sym typeface="Russo One"/>
                            </a:rPr>
                            <a:t>FW</a:t>
                          </a:r>
                          <a:endParaRPr sz="900">
                            <a:latin typeface="Russo One"/>
                            <a:ea typeface="Russo One"/>
                            <a:cs typeface="Russo One"/>
                            <a:sym typeface="Russo One"/>
                          </a:endParaRPr>
                        </a:p>
                      </p:txBody>
                    </p:sp>
                    <p:grpSp>
                      <p:nvGrpSpPr>
                        <p:cNvPr id="127" name="Google Shape;127;p18"/>
                        <p:cNvGrpSpPr/>
                        <p:nvPr/>
                      </p:nvGrpSpPr>
                      <p:grpSpPr>
                        <a:xfrm>
                          <a:off x="2787511" y="1811125"/>
                          <a:ext cx="974883" cy="709385"/>
                          <a:chOff x="2787511" y="1811125"/>
                          <a:chExt cx="974883" cy="709385"/>
                        </a:xfrm>
                      </p:grpSpPr>
                      <p:sp>
                        <p:nvSpPr>
                          <p:cNvPr id="107" name="Google Shape;107;p18"/>
                          <p:cNvSpPr/>
                          <p:nvPr/>
                        </p:nvSpPr>
                        <p:spPr>
                          <a:xfrm>
                            <a:off x="2787518" y="1811125"/>
                            <a:ext cx="974875" cy="256703"/>
                          </a:xfrm>
                          <a:prstGeom prst="flowChartProcess">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900">
                                <a:latin typeface="Russo One"/>
                                <a:ea typeface="Russo One"/>
                                <a:cs typeface="Russo One"/>
                                <a:sym typeface="Russo One"/>
                              </a:rPr>
                              <a:t>LOGSTASH</a:t>
                            </a:r>
                            <a:endParaRPr sz="500">
                              <a:latin typeface="Russo One"/>
                              <a:ea typeface="Russo One"/>
                              <a:cs typeface="Russo One"/>
                              <a:sym typeface="Russo One"/>
                            </a:endParaRPr>
                          </a:p>
                        </p:txBody>
                      </p:sp>
                      <p:sp>
                        <p:nvSpPr>
                          <p:cNvPr id="108" name="Google Shape;108;p18"/>
                          <p:cNvSpPr/>
                          <p:nvPr/>
                        </p:nvSpPr>
                        <p:spPr>
                          <a:xfrm>
                            <a:off x="2787511" y="2263807"/>
                            <a:ext cx="974875" cy="256703"/>
                          </a:xfrm>
                          <a:prstGeom prst="flowChartProcess">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900">
                                <a:latin typeface="Russo One"/>
                                <a:ea typeface="Russo One"/>
                                <a:cs typeface="Russo One"/>
                                <a:sym typeface="Russo One"/>
                              </a:rPr>
                              <a:t>ElasticSearch</a:t>
                            </a:r>
                            <a:r>
                              <a:rPr lang="es" sz="900">
                                <a:latin typeface="Russo One"/>
                                <a:ea typeface="Russo One"/>
                                <a:cs typeface="Russo One"/>
                                <a:sym typeface="Russo One"/>
                              </a:rPr>
                              <a:t>/OpenSearch</a:t>
                            </a:r>
                            <a:endParaRPr sz="900">
                              <a:latin typeface="Russo One"/>
                              <a:ea typeface="Russo One"/>
                              <a:cs typeface="Russo One"/>
                              <a:sym typeface="Russo One"/>
                            </a:endParaRPr>
                          </a:p>
                        </p:txBody>
                      </p:sp>
                    </p:grpSp>
                  </p:grpSp>
                </p:grpSp>
              </p:grpSp>
              <p:sp>
                <p:nvSpPr>
                  <p:cNvPr id="104" name="Google Shape;104;p18"/>
                  <p:cNvSpPr/>
                  <p:nvPr/>
                </p:nvSpPr>
                <p:spPr>
                  <a:xfrm>
                    <a:off x="5364131" y="4106721"/>
                    <a:ext cx="1031223" cy="289740"/>
                  </a:xfrm>
                  <a:prstGeom prst="flowChartProcess">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900">
                        <a:latin typeface="Russo One"/>
                        <a:ea typeface="Russo One"/>
                        <a:cs typeface="Russo One"/>
                        <a:sym typeface="Russo One"/>
                      </a:rPr>
                      <a:t>WL</a:t>
                    </a:r>
                    <a:endParaRPr sz="900">
                      <a:latin typeface="Russo One"/>
                      <a:ea typeface="Russo One"/>
                      <a:cs typeface="Russo One"/>
                      <a:sym typeface="Russo One"/>
                    </a:endParaRPr>
                  </a:p>
                </p:txBody>
              </p:sp>
              <p:sp>
                <p:nvSpPr>
                  <p:cNvPr id="128" name="Google Shape;128;p18"/>
                  <p:cNvSpPr/>
                  <p:nvPr/>
                </p:nvSpPr>
                <p:spPr>
                  <a:xfrm>
                    <a:off x="3118104" y="2971619"/>
                    <a:ext cx="1031223" cy="289740"/>
                  </a:xfrm>
                  <a:prstGeom prst="flowChartProcess">
                    <a:avLst/>
                  </a:prstGeom>
                  <a:solidFill>
                    <a:srgbClr val="CFE2F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900">
                        <a:latin typeface="Russo One"/>
                        <a:ea typeface="Russo One"/>
                        <a:cs typeface="Russo One"/>
                        <a:sym typeface="Russo One"/>
                      </a:rPr>
                      <a:t>ALERTA</a:t>
                    </a:r>
                    <a:endParaRPr sz="900">
                      <a:latin typeface="Russo One"/>
                      <a:ea typeface="Russo One"/>
                      <a:cs typeface="Russo One"/>
                      <a:sym typeface="Russo One"/>
                    </a:endParaRPr>
                  </a:p>
                </p:txBody>
              </p:sp>
            </p:grpSp>
            <p:cxnSp>
              <p:nvCxnSpPr>
                <p:cNvPr id="129" name="Google Shape;129;p18"/>
                <p:cNvCxnSpPr>
                  <a:stCxn id="116" idx="2"/>
                  <a:endCxn id="107" idx="0"/>
                </p:cNvCxnSpPr>
                <p:nvPr/>
              </p:nvCxnSpPr>
              <p:spPr>
                <a:xfrm>
                  <a:off x="3633719" y="1586272"/>
                  <a:ext cx="0" cy="268200"/>
                </a:xfrm>
                <a:prstGeom prst="straightConnector1">
                  <a:avLst/>
                </a:prstGeom>
                <a:noFill/>
                <a:ln cap="flat" cmpd="sng" w="9525">
                  <a:solidFill>
                    <a:schemeClr val="dk1"/>
                  </a:solidFill>
                  <a:prstDash val="solid"/>
                  <a:round/>
                  <a:headEnd len="med" w="med" type="none"/>
                  <a:tailEnd len="med" w="med" type="triangle"/>
                </a:ln>
              </p:spPr>
            </p:cxnSp>
            <p:cxnSp>
              <p:nvCxnSpPr>
                <p:cNvPr id="130" name="Google Shape;130;p18"/>
                <p:cNvCxnSpPr>
                  <a:stCxn id="108" idx="2"/>
                  <a:endCxn id="128" idx="0"/>
                </p:cNvCxnSpPr>
                <p:nvPr/>
              </p:nvCxnSpPr>
              <p:spPr>
                <a:xfrm>
                  <a:off x="3633711" y="2655171"/>
                  <a:ext cx="0" cy="316500"/>
                </a:xfrm>
                <a:prstGeom prst="straightConnector1">
                  <a:avLst/>
                </a:prstGeom>
                <a:noFill/>
                <a:ln cap="flat" cmpd="sng" w="9525">
                  <a:solidFill>
                    <a:schemeClr val="dk1"/>
                  </a:solidFill>
                  <a:prstDash val="solid"/>
                  <a:round/>
                  <a:headEnd len="med" w="med" type="none"/>
                  <a:tailEnd len="med" w="med" type="triangle"/>
                </a:ln>
              </p:spPr>
            </p:cxnSp>
            <p:cxnSp>
              <p:nvCxnSpPr>
                <p:cNvPr id="131" name="Google Shape;131;p18"/>
                <p:cNvCxnSpPr>
                  <a:stCxn id="128" idx="2"/>
                  <a:endCxn id="123" idx="0"/>
                </p:cNvCxnSpPr>
                <p:nvPr/>
              </p:nvCxnSpPr>
              <p:spPr>
                <a:xfrm>
                  <a:off x="3633716" y="3261359"/>
                  <a:ext cx="14100" cy="316500"/>
                </a:xfrm>
                <a:prstGeom prst="straightConnector1">
                  <a:avLst/>
                </a:prstGeom>
                <a:noFill/>
                <a:ln cap="flat" cmpd="sng" w="9525">
                  <a:solidFill>
                    <a:srgbClr val="222222"/>
                  </a:solidFill>
                  <a:prstDash val="solid"/>
                  <a:round/>
                  <a:headEnd len="med" w="med" type="none"/>
                  <a:tailEnd len="med" w="med" type="triangle"/>
                </a:ln>
              </p:spPr>
            </p:cxnSp>
            <p:cxnSp>
              <p:nvCxnSpPr>
                <p:cNvPr id="132" name="Google Shape;132;p18"/>
                <p:cNvCxnSpPr>
                  <a:stCxn id="123" idx="1"/>
                  <a:endCxn id="110" idx="3"/>
                </p:cNvCxnSpPr>
                <p:nvPr/>
              </p:nvCxnSpPr>
              <p:spPr>
                <a:xfrm rot="10800000">
                  <a:off x="2682354" y="3722676"/>
                  <a:ext cx="449700" cy="0"/>
                </a:xfrm>
                <a:prstGeom prst="straightConnector1">
                  <a:avLst/>
                </a:prstGeom>
                <a:noFill/>
                <a:ln cap="flat" cmpd="sng" w="9525">
                  <a:solidFill>
                    <a:srgbClr val="222222"/>
                  </a:solidFill>
                  <a:prstDash val="solid"/>
                  <a:round/>
                  <a:headEnd len="med" w="med" type="none"/>
                  <a:tailEnd len="med" w="med" type="triangle"/>
                </a:ln>
              </p:spPr>
            </p:cxnSp>
            <p:cxnSp>
              <p:nvCxnSpPr>
                <p:cNvPr id="133" name="Google Shape;133;p18"/>
                <p:cNvCxnSpPr>
                  <a:stCxn id="123" idx="3"/>
                  <a:endCxn id="105" idx="1"/>
                </p:cNvCxnSpPr>
                <p:nvPr/>
              </p:nvCxnSpPr>
              <p:spPr>
                <a:xfrm>
                  <a:off x="4163277" y="3722676"/>
                  <a:ext cx="1200900" cy="0"/>
                </a:xfrm>
                <a:prstGeom prst="straightConnector1">
                  <a:avLst/>
                </a:prstGeom>
                <a:noFill/>
                <a:ln cap="flat" cmpd="sng" w="9525">
                  <a:solidFill>
                    <a:schemeClr val="dk1"/>
                  </a:solidFill>
                  <a:prstDash val="solid"/>
                  <a:round/>
                  <a:headEnd len="med" w="med" type="none"/>
                  <a:tailEnd len="med" w="med" type="triangle"/>
                </a:ln>
              </p:spPr>
            </p:cxnSp>
            <p:cxnSp>
              <p:nvCxnSpPr>
                <p:cNvPr id="134" name="Google Shape;134;p18"/>
                <p:cNvCxnSpPr>
                  <a:stCxn id="105" idx="0"/>
                </p:cNvCxnSpPr>
                <p:nvPr/>
              </p:nvCxnSpPr>
              <p:spPr>
                <a:xfrm rot="10800000">
                  <a:off x="4026643" y="1632306"/>
                  <a:ext cx="1853100" cy="1945500"/>
                </a:xfrm>
                <a:prstGeom prst="straightConnector1">
                  <a:avLst/>
                </a:prstGeom>
                <a:noFill/>
                <a:ln cap="flat" cmpd="sng" w="9525">
                  <a:solidFill>
                    <a:schemeClr val="dk1"/>
                  </a:solidFill>
                  <a:prstDash val="solid"/>
                  <a:round/>
                  <a:headEnd len="med" w="med" type="none"/>
                  <a:tailEnd len="med" w="med" type="triangle"/>
                </a:ln>
              </p:spPr>
            </p:cxnSp>
            <p:cxnSp>
              <p:nvCxnSpPr>
                <p:cNvPr id="135" name="Google Shape;135;p18"/>
                <p:cNvCxnSpPr>
                  <a:stCxn id="110" idx="0"/>
                </p:cNvCxnSpPr>
                <p:nvPr/>
              </p:nvCxnSpPr>
              <p:spPr>
                <a:xfrm flipH="1" rot="10800000">
                  <a:off x="2166853" y="1642806"/>
                  <a:ext cx="968700" cy="1935000"/>
                </a:xfrm>
                <a:prstGeom prst="straightConnector1">
                  <a:avLst/>
                </a:prstGeom>
                <a:noFill/>
                <a:ln cap="flat" cmpd="sng" w="9525">
                  <a:solidFill>
                    <a:schemeClr val="dk2"/>
                  </a:solidFill>
                  <a:prstDash val="solid"/>
                  <a:round/>
                  <a:headEnd len="med" w="med" type="none"/>
                  <a:tailEnd len="med" w="med" type="triangle"/>
                </a:ln>
              </p:spPr>
            </p:cxnSp>
          </p:gr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ph type="title"/>
          </p:nvPr>
        </p:nvSpPr>
        <p:spPr>
          <a:xfrm>
            <a:off x="311700" y="236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Minemeld</a:t>
            </a:r>
            <a:endParaRPr/>
          </a:p>
        </p:txBody>
      </p:sp>
      <p:sp>
        <p:nvSpPr>
          <p:cNvPr id="141" name="Google Shape;141;p19"/>
          <p:cNvSpPr txBox="1"/>
          <p:nvPr>
            <p:ph idx="1" type="body"/>
          </p:nvPr>
        </p:nvSpPr>
        <p:spPr>
          <a:xfrm>
            <a:off x="311700" y="863550"/>
            <a:ext cx="7633200" cy="170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Minemeld - Threat Intelligence Sharing. </a:t>
            </a:r>
            <a:endParaRPr/>
          </a:p>
          <a:p>
            <a:pPr indent="-342900" lvl="0" marL="457200" rtl="0" algn="l">
              <a:spcBef>
                <a:spcPts val="0"/>
              </a:spcBef>
              <a:spcAft>
                <a:spcPts val="0"/>
              </a:spcAft>
              <a:buSzPts val="1800"/>
              <a:buChar char="■"/>
            </a:pPr>
            <a:r>
              <a:rPr lang="es"/>
              <a:t>Como MISP pero más light. </a:t>
            </a:r>
            <a:endParaRPr/>
          </a:p>
          <a:p>
            <a:pPr indent="-342900" lvl="0" marL="457200" rtl="0" algn="l">
              <a:spcBef>
                <a:spcPts val="0"/>
              </a:spcBef>
              <a:spcAft>
                <a:spcPts val="0"/>
              </a:spcAft>
              <a:buSzPts val="1800"/>
              <a:buChar char="■"/>
            </a:pPr>
            <a:r>
              <a:rPr lang="es"/>
              <a:t>Permite intercambiar IOC.</a:t>
            </a:r>
            <a:endParaRPr/>
          </a:p>
          <a:p>
            <a:pPr indent="-342900" lvl="0" marL="457200" rtl="0" algn="l">
              <a:spcBef>
                <a:spcPts val="0"/>
              </a:spcBef>
              <a:spcAft>
                <a:spcPts val="0"/>
              </a:spcAft>
              <a:buSzPts val="1800"/>
              <a:buChar char="■"/>
            </a:pPr>
            <a:r>
              <a:rPr lang="es"/>
              <a:t>Open Source.</a:t>
            </a:r>
            <a:endParaRPr/>
          </a:p>
          <a:p>
            <a:pPr indent="-342900" lvl="0" marL="457200" rtl="0" algn="l">
              <a:spcBef>
                <a:spcPts val="0"/>
              </a:spcBef>
              <a:spcAft>
                <a:spcPts val="0"/>
              </a:spcAft>
              <a:buSzPts val="1800"/>
              <a:buChar char="■"/>
            </a:pPr>
            <a:r>
              <a:rPr lang="es"/>
              <a:t>Descontinuado. </a:t>
            </a:r>
            <a:endParaRPr/>
          </a:p>
        </p:txBody>
      </p:sp>
      <p:pic>
        <p:nvPicPr>
          <p:cNvPr id="142" name="Google Shape;142;p19"/>
          <p:cNvPicPr preferRelativeResize="0"/>
          <p:nvPr/>
        </p:nvPicPr>
        <p:blipFill>
          <a:blip r:embed="rId3">
            <a:alphaModFix/>
          </a:blip>
          <a:stretch>
            <a:fillRect/>
          </a:stretch>
        </p:blipFill>
        <p:spPr>
          <a:xfrm>
            <a:off x="7068675" y="422588"/>
            <a:ext cx="876300" cy="200025"/>
          </a:xfrm>
          <a:prstGeom prst="rect">
            <a:avLst/>
          </a:prstGeom>
          <a:noFill/>
          <a:ln>
            <a:noFill/>
          </a:ln>
        </p:spPr>
      </p:pic>
      <p:pic>
        <p:nvPicPr>
          <p:cNvPr id="143" name="Google Shape;143;p19"/>
          <p:cNvPicPr preferRelativeResize="0"/>
          <p:nvPr/>
        </p:nvPicPr>
        <p:blipFill>
          <a:blip r:embed="rId4">
            <a:alphaModFix/>
          </a:blip>
          <a:stretch>
            <a:fillRect/>
          </a:stretch>
        </p:blipFill>
        <p:spPr>
          <a:xfrm>
            <a:off x="311700" y="2626350"/>
            <a:ext cx="7799575" cy="2266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txBox="1"/>
          <p:nvPr>
            <p:ph type="title"/>
          </p:nvPr>
        </p:nvSpPr>
        <p:spPr>
          <a:xfrm>
            <a:off x="1407975" y="107400"/>
            <a:ext cx="7424400" cy="6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SinMalos</a:t>
            </a:r>
            <a:endParaRPr/>
          </a:p>
          <a:p>
            <a:pPr indent="0" lvl="0" marL="0" rtl="0" algn="l">
              <a:spcBef>
                <a:spcPts val="0"/>
              </a:spcBef>
              <a:spcAft>
                <a:spcPts val="0"/>
              </a:spcAft>
              <a:buNone/>
            </a:pPr>
            <a:r>
              <a:rPr lang="es"/>
              <a:t>  </a:t>
            </a:r>
            <a:endParaRPr/>
          </a:p>
        </p:txBody>
      </p:sp>
      <p:sp>
        <p:nvSpPr>
          <p:cNvPr id="149" name="Google Shape;149;p20"/>
          <p:cNvSpPr txBox="1"/>
          <p:nvPr>
            <p:ph idx="1" type="body"/>
          </p:nvPr>
        </p:nvSpPr>
        <p:spPr>
          <a:xfrm>
            <a:off x="2079875" y="588025"/>
            <a:ext cx="6537900" cy="3973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s" sz="1400"/>
              <a:t>SinMalos:</a:t>
            </a:r>
            <a:endParaRPr sz="1400">
              <a:solidFill>
                <a:schemeClr val="dk1"/>
              </a:solidFill>
            </a:endParaRPr>
          </a:p>
          <a:p>
            <a:pPr indent="-317500" lvl="1" marL="914400" rtl="0" algn="l">
              <a:spcBef>
                <a:spcPts val="0"/>
              </a:spcBef>
              <a:spcAft>
                <a:spcPts val="0"/>
              </a:spcAft>
              <a:buClr>
                <a:schemeClr val="dk1"/>
              </a:buClr>
              <a:buSzPts val="1400"/>
              <a:buChar char="■"/>
            </a:pPr>
            <a:r>
              <a:rPr lang="es">
                <a:solidFill>
                  <a:schemeClr val="dk1"/>
                </a:solidFill>
              </a:rPr>
              <a:t>Esfuerzo de la comunidad de seguridad de RedIRIS para generar ciberinteligencia.</a:t>
            </a:r>
            <a:endParaRPr>
              <a:solidFill>
                <a:schemeClr val="dk1"/>
              </a:solidFill>
            </a:endParaRPr>
          </a:p>
          <a:p>
            <a:pPr indent="-317500" lvl="1" marL="914400" rtl="0" algn="l">
              <a:spcBef>
                <a:spcPts val="0"/>
              </a:spcBef>
              <a:spcAft>
                <a:spcPts val="0"/>
              </a:spcAft>
              <a:buClr>
                <a:schemeClr val="dk1"/>
              </a:buClr>
              <a:buSzPts val="1400"/>
              <a:buChar char="■"/>
            </a:pPr>
            <a:r>
              <a:rPr lang="es">
                <a:solidFill>
                  <a:schemeClr val="dk1"/>
                </a:solidFill>
              </a:rPr>
              <a:t>Cada institución comparte información de IPs maliciosas y se generan IoCs de alta confianza. </a:t>
            </a:r>
            <a:endParaRPr>
              <a:solidFill>
                <a:schemeClr val="dk1"/>
              </a:solidFill>
            </a:endParaRPr>
          </a:p>
          <a:p>
            <a:pPr indent="-317500" lvl="1" marL="914400" rtl="0" algn="l">
              <a:spcBef>
                <a:spcPts val="0"/>
              </a:spcBef>
              <a:spcAft>
                <a:spcPts val="0"/>
              </a:spcAft>
              <a:buClr>
                <a:schemeClr val="dk1"/>
              </a:buClr>
              <a:buSzPts val="1400"/>
              <a:buChar char="■"/>
            </a:pPr>
            <a:r>
              <a:rPr lang="es">
                <a:solidFill>
                  <a:schemeClr val="dk1"/>
                </a:solidFill>
              </a:rPr>
              <a:t>Instituciones que comparten ciberinteligencia: </a:t>
            </a:r>
            <a:endParaRPr>
              <a:solidFill>
                <a:schemeClr val="dk1"/>
              </a:solidFill>
            </a:endParaRPr>
          </a:p>
          <a:p>
            <a:pPr indent="-317500" lvl="2" marL="1371600" rtl="0" algn="l">
              <a:spcBef>
                <a:spcPts val="0"/>
              </a:spcBef>
              <a:spcAft>
                <a:spcPts val="0"/>
              </a:spcAft>
              <a:buClr>
                <a:schemeClr val="dk1"/>
              </a:buClr>
              <a:buSzPts val="1400"/>
              <a:buChar char="■"/>
            </a:pPr>
            <a:r>
              <a:rPr lang="es">
                <a:solidFill>
                  <a:schemeClr val="dk1"/>
                </a:solidFill>
              </a:rPr>
              <a:t>Instituciones aportando IoCs ( 11): UIB, ITACYL, URJC, UPM, DEUSTO, UCM, EHU, UGR, URL, UAM y UC3M</a:t>
            </a:r>
            <a:endParaRPr>
              <a:solidFill>
                <a:schemeClr val="dk1"/>
              </a:solidFill>
            </a:endParaRPr>
          </a:p>
          <a:p>
            <a:pPr indent="-317500" lvl="2" marL="1371600" rtl="0" algn="l">
              <a:spcBef>
                <a:spcPts val="0"/>
              </a:spcBef>
              <a:spcAft>
                <a:spcPts val="0"/>
              </a:spcAft>
              <a:buClr>
                <a:schemeClr val="dk1"/>
              </a:buClr>
              <a:buSzPts val="1400"/>
              <a:buChar char="■"/>
            </a:pPr>
            <a:r>
              <a:rPr lang="es">
                <a:solidFill>
                  <a:schemeClr val="dk1"/>
                </a:solidFill>
              </a:rPr>
              <a:t>Instituciones consumiendo: 63</a:t>
            </a:r>
            <a:endParaRPr>
              <a:solidFill>
                <a:schemeClr val="dk1"/>
              </a:solidFill>
            </a:endParaRPr>
          </a:p>
          <a:p>
            <a:pPr indent="-317500" lvl="1" marL="914400" rtl="0" algn="l">
              <a:spcBef>
                <a:spcPts val="0"/>
              </a:spcBef>
              <a:spcAft>
                <a:spcPts val="0"/>
              </a:spcAft>
              <a:buClr>
                <a:schemeClr val="dk1"/>
              </a:buClr>
              <a:buSzPts val="1400"/>
              <a:buChar char="■"/>
            </a:pPr>
            <a:r>
              <a:rPr lang="es">
                <a:solidFill>
                  <a:schemeClr val="dk1"/>
                </a:solidFill>
              </a:rPr>
              <a:t>Tipos de feeds generados:</a:t>
            </a:r>
            <a:endParaRPr>
              <a:solidFill>
                <a:schemeClr val="dk1"/>
              </a:solidFill>
            </a:endParaRPr>
          </a:p>
          <a:p>
            <a:pPr indent="-317500" lvl="0" marL="1371600" rtl="0" algn="l">
              <a:spcBef>
                <a:spcPts val="0"/>
              </a:spcBef>
              <a:spcAft>
                <a:spcPts val="0"/>
              </a:spcAft>
              <a:buSzPts val="1400"/>
              <a:buChar char="●"/>
            </a:pPr>
            <a:r>
              <a:rPr lang="es" sz="1400"/>
              <a:t>SinMalos-HC: IoCs de confianza alta, reportado al menos por dos instituciones.</a:t>
            </a:r>
            <a:endParaRPr sz="1400"/>
          </a:p>
          <a:p>
            <a:pPr indent="-317500" lvl="0" marL="1371600" rtl="0" algn="l">
              <a:spcBef>
                <a:spcPts val="0"/>
              </a:spcBef>
              <a:spcAft>
                <a:spcPts val="0"/>
              </a:spcAft>
              <a:buSzPts val="1400"/>
              <a:buChar char="●"/>
            </a:pPr>
            <a:r>
              <a:rPr lang="es" sz="1400"/>
              <a:t>SinMalos-ALL: IoCs de confianza media. Todas las IPs reportadas por las instituciones.</a:t>
            </a:r>
            <a:endParaRPr sz="1400"/>
          </a:p>
          <a:p>
            <a:pPr indent="-317500" lvl="0" marL="457200" rtl="0" algn="l">
              <a:spcBef>
                <a:spcPts val="0"/>
              </a:spcBef>
              <a:spcAft>
                <a:spcPts val="0"/>
              </a:spcAft>
              <a:buSzPts val="1400"/>
              <a:buChar char="■"/>
            </a:pPr>
            <a:r>
              <a:rPr lang="es" sz="1400"/>
              <a:t>Se comparte la inteligencia generada en SinMalos en Reyes, solución del CCN-CERT para compartir inteligencia.</a:t>
            </a:r>
            <a:endParaRPr sz="1400"/>
          </a:p>
          <a:p>
            <a:pPr indent="0" lvl="0" marL="0" rtl="0" algn="l">
              <a:spcBef>
                <a:spcPts val="0"/>
              </a:spcBef>
              <a:spcAft>
                <a:spcPts val="0"/>
              </a:spcAft>
              <a:buNone/>
            </a:pPr>
            <a:r>
              <a:t/>
            </a:r>
            <a:endParaRPr sz="2100"/>
          </a:p>
        </p:txBody>
      </p:sp>
      <p:pic>
        <p:nvPicPr>
          <p:cNvPr id="150" name="Google Shape;150;p20"/>
          <p:cNvPicPr preferRelativeResize="0"/>
          <p:nvPr/>
        </p:nvPicPr>
        <p:blipFill>
          <a:blip r:embed="rId3">
            <a:alphaModFix/>
          </a:blip>
          <a:stretch>
            <a:fillRect/>
          </a:stretch>
        </p:blipFill>
        <p:spPr>
          <a:xfrm>
            <a:off x="8211800" y="107388"/>
            <a:ext cx="876300" cy="200025"/>
          </a:xfrm>
          <a:prstGeom prst="rect">
            <a:avLst/>
          </a:prstGeom>
          <a:noFill/>
          <a:ln>
            <a:noFill/>
          </a:ln>
        </p:spPr>
      </p:pic>
      <p:pic>
        <p:nvPicPr>
          <p:cNvPr id="151" name="Google Shape;151;p20"/>
          <p:cNvPicPr preferRelativeResize="0"/>
          <p:nvPr/>
        </p:nvPicPr>
        <p:blipFill>
          <a:blip r:embed="rId4">
            <a:alphaModFix/>
          </a:blip>
          <a:stretch>
            <a:fillRect/>
          </a:stretch>
        </p:blipFill>
        <p:spPr>
          <a:xfrm>
            <a:off x="-2" y="1702621"/>
            <a:ext cx="2079875" cy="1409425"/>
          </a:xfrm>
          <a:prstGeom prst="rect">
            <a:avLst/>
          </a:prstGeom>
          <a:noFill/>
          <a:ln>
            <a:noFill/>
          </a:ln>
        </p:spPr>
      </p:pic>
      <p:pic>
        <p:nvPicPr>
          <p:cNvPr id="152" name="Google Shape;152;p20"/>
          <p:cNvPicPr preferRelativeResize="0"/>
          <p:nvPr/>
        </p:nvPicPr>
        <p:blipFill>
          <a:blip r:embed="rId5">
            <a:alphaModFix/>
          </a:blip>
          <a:stretch>
            <a:fillRect/>
          </a:stretch>
        </p:blipFill>
        <p:spPr>
          <a:xfrm>
            <a:off x="311700" y="107400"/>
            <a:ext cx="1030800" cy="1030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